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91" r:id="rId5"/>
    <p:sldId id="293" r:id="rId6"/>
    <p:sldId id="290" r:id="rId7"/>
    <p:sldId id="258" r:id="rId8"/>
    <p:sldId id="265" r:id="rId9"/>
    <p:sldId id="267" r:id="rId10"/>
    <p:sldId id="259" r:id="rId11"/>
    <p:sldId id="261" r:id="rId12"/>
    <p:sldId id="263" r:id="rId13"/>
    <p:sldId id="289" r:id="rId14"/>
    <p:sldId id="294" r:id="rId15"/>
    <p:sldId id="295" r:id="rId16"/>
    <p:sldId id="297" r:id="rId17"/>
    <p:sldId id="298" r:id="rId18"/>
    <p:sldId id="262" r:id="rId19"/>
    <p:sldId id="264" r:id="rId20"/>
    <p:sldId id="269" r:id="rId21"/>
    <p:sldId id="268" r:id="rId22"/>
    <p:sldId id="278" r:id="rId23"/>
    <p:sldId id="270" r:id="rId24"/>
    <p:sldId id="271" r:id="rId25"/>
    <p:sldId id="277" r:id="rId26"/>
    <p:sldId id="280" r:id="rId27"/>
    <p:sldId id="279" r:id="rId28"/>
    <p:sldId id="281" r:id="rId29"/>
    <p:sldId id="274" r:id="rId30"/>
    <p:sldId id="286" r:id="rId31"/>
    <p:sldId id="284" r:id="rId32"/>
    <p:sldId id="272" r:id="rId33"/>
    <p:sldId id="273" r:id="rId34"/>
    <p:sldId id="287" r:id="rId35"/>
    <p:sldId id="288" r:id="rId36"/>
    <p:sldId id="275" r:id="rId37"/>
    <p:sldId id="276" r:id="rId38"/>
    <p:sldId id="266" r:id="rId39"/>
    <p:sldId id="260" r:id="rId40"/>
    <p:sldId id="282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B4E3D"/>
    <a:srgbClr val="D1E5E2"/>
    <a:srgbClr val="CCE4DF"/>
    <a:srgbClr val="1DAE97"/>
    <a:srgbClr val="7C8390"/>
    <a:srgbClr val="455368"/>
    <a:srgbClr val="55687C"/>
    <a:srgbClr val="BBC7D4"/>
    <a:srgbClr val="F3D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49" d="100"/>
          <a:sy n="49" d="100"/>
        </p:scale>
        <p:origin x="5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Année</a:t>
            </a:r>
            <a:r>
              <a:rPr lang="en-US" dirty="0"/>
              <a:t> </a:t>
            </a:r>
            <a:r>
              <a:rPr lang="en-US" dirty="0" err="1"/>
              <a:t>scolaire</a:t>
            </a:r>
            <a:r>
              <a:rPr lang="en-US" dirty="0"/>
              <a:t> 2019-2020 (DEPP)</a:t>
            </a:r>
          </a:p>
        </c:rich>
      </c:tx>
      <c:layout>
        <c:manualLayout>
          <c:xMode val="edge"/>
          <c:yMode val="edge"/>
          <c:x val="0.31289019463826662"/>
          <c:y val="4.4264407152176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Année scolaire 2019-2020</c:v>
                </c:pt>
              </c:strCache>
            </c:strRef>
          </c:tx>
          <c:dPt>
            <c:idx val="0"/>
            <c:bubble3D val="0"/>
            <c:explosion val="21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2-F605-46CF-8246-D3A93E43A8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F605-46CF-8246-D3A93E43A844}"/>
              </c:ext>
            </c:extLst>
          </c:dPt>
          <c:dPt>
            <c:idx val="2"/>
            <c:bubble3D val="0"/>
            <c:explosion val="38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4-F605-46CF-8246-D3A93E43A844}"/>
              </c:ext>
            </c:extLst>
          </c:dPt>
          <c:dPt>
            <c:idx val="3"/>
            <c:bubble3D val="0"/>
            <c:explosion val="38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F605-46CF-8246-D3A93E43A84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6-F605-46CF-8246-D3A93E43A84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F605-46CF-8246-D3A93E43A844}"/>
              </c:ext>
            </c:extLst>
          </c:dPt>
          <c:dLbls>
            <c:dLbl>
              <c:idx val="0"/>
              <c:layout>
                <c:manualLayout>
                  <c:x val="0.10637996153486615"/>
                  <c:y val="6.315294613560859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05-46CF-8246-D3A93E43A844}"/>
                </c:ext>
              </c:extLst>
            </c:dLbl>
            <c:dLbl>
              <c:idx val="1"/>
              <c:layout>
                <c:manualLayout>
                  <c:x val="8.6076966290754911E-2"/>
                  <c:y val="3.630323581815042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05-46CF-8246-D3A93E43A844}"/>
                </c:ext>
              </c:extLst>
            </c:dLbl>
            <c:dLbl>
              <c:idx val="2"/>
              <c:layout>
                <c:manualLayout>
                  <c:x val="9.1230708337324579E-2"/>
                  <c:y val="-4.60821503151523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29256946994735"/>
                      <c:h val="0.127741871463870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F605-46CF-8246-D3A93E43A844}"/>
                </c:ext>
              </c:extLst>
            </c:dLbl>
            <c:dLbl>
              <c:idx val="3"/>
              <c:layout>
                <c:manualLayout>
                  <c:x val="0.18298407191062332"/>
                  <c:y val="4.985382301664837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05-46CF-8246-D3A93E43A844}"/>
                </c:ext>
              </c:extLst>
            </c:dLbl>
            <c:dLbl>
              <c:idx val="4"/>
              <c:layout>
                <c:manualLayout>
                  <c:x val="6.1479108170604729E-2"/>
                  <c:y val="3.098898043837130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05-46CF-8246-D3A93E43A8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Filière CPGE - GE</c:v>
                </c:pt>
                <c:pt idx="1">
                  <c:v>Ecoles paramédicales et sociales</c:v>
                </c:pt>
                <c:pt idx="2">
                  <c:v>STS et assimilés</c:v>
                </c:pt>
                <c:pt idx="3">
                  <c:v>IUT</c:v>
                </c:pt>
                <c:pt idx="4">
                  <c:v>Autres écoles</c:v>
                </c:pt>
                <c:pt idx="5">
                  <c:v>Universités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18.850000000000001</c:v>
                </c:pt>
                <c:pt idx="1">
                  <c:v>5.09</c:v>
                </c:pt>
                <c:pt idx="2">
                  <c:v>9.6300000000000008</c:v>
                </c:pt>
                <c:pt idx="3">
                  <c:v>4.42</c:v>
                </c:pt>
                <c:pt idx="4">
                  <c:v>7.58</c:v>
                </c:pt>
                <c:pt idx="5">
                  <c:v>54.42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05-46CF-8246-D3A93E43A84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Année</a:t>
            </a:r>
            <a:r>
              <a:rPr lang="en-US" dirty="0"/>
              <a:t> </a:t>
            </a:r>
            <a:r>
              <a:rPr lang="en-US" dirty="0" err="1"/>
              <a:t>scolaire</a:t>
            </a:r>
            <a:r>
              <a:rPr lang="en-US" dirty="0"/>
              <a:t> 2019-2020 (DEPP)</a:t>
            </a:r>
          </a:p>
        </c:rich>
      </c:tx>
      <c:layout>
        <c:manualLayout>
          <c:xMode val="edge"/>
          <c:yMode val="edge"/>
          <c:x val="0.31289019463826662"/>
          <c:y val="4.4264407152176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Année scolaire 2018-2019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F99C-4F16-8A8F-9EE6002D56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F99C-4F16-8A8F-9EE6002D56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F99C-4F16-8A8F-9EE6002D56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F99C-4F16-8A8F-9EE6002D56F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F99C-4F16-8A8F-9EE6002D56F9}"/>
              </c:ext>
            </c:extLst>
          </c:dPt>
          <c:dPt>
            <c:idx val="5"/>
            <c:bubble3D val="0"/>
            <c:explosion val="16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F99C-4F16-8A8F-9EE6002D56F9}"/>
              </c:ext>
            </c:extLst>
          </c:dPt>
          <c:dLbls>
            <c:dLbl>
              <c:idx val="0"/>
              <c:layout>
                <c:manualLayout>
                  <c:x val="0.10637996153486615"/>
                  <c:y val="6.315294613560859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146730400438039"/>
                      <c:h val="0.19289972537426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99C-4F16-8A8F-9EE6002D56F9}"/>
                </c:ext>
              </c:extLst>
            </c:dLbl>
            <c:dLbl>
              <c:idx val="1"/>
              <c:layout>
                <c:manualLayout>
                  <c:x val="8.6076966290754911E-2"/>
                  <c:y val="3.630323581815042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9C-4F16-8A8F-9EE6002D56F9}"/>
                </c:ext>
              </c:extLst>
            </c:dLbl>
            <c:dLbl>
              <c:idx val="2"/>
              <c:layout>
                <c:manualLayout>
                  <c:x val="1.7764787832751415E-3"/>
                  <c:y val="-6.986179586546624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29256946994735"/>
                      <c:h val="0.127741871463870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99C-4F16-8A8F-9EE6002D56F9}"/>
                </c:ext>
              </c:extLst>
            </c:dLbl>
            <c:dLbl>
              <c:idx val="3"/>
              <c:layout>
                <c:manualLayout>
                  <c:x val="1.7216125771139029E-3"/>
                  <c:y val="-8.80676642469568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9C-4F16-8A8F-9EE6002D56F9}"/>
                </c:ext>
              </c:extLst>
            </c:dLbl>
            <c:dLbl>
              <c:idx val="4"/>
              <c:layout>
                <c:manualLayout>
                  <c:x val="6.1479108170604729E-2"/>
                  <c:y val="3.098898043837130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9C-4F16-8A8F-9EE6002D56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5"/>
                <c:pt idx="0">
                  <c:v>Cycle préparatoire intégré</c:v>
                </c:pt>
                <c:pt idx="1">
                  <c:v>CPGE</c:v>
                </c:pt>
                <c:pt idx="2">
                  <c:v>Université</c:v>
                </c:pt>
                <c:pt idx="3">
                  <c:v>DUT BTS</c:v>
                </c:pt>
                <c:pt idx="4">
                  <c:v>Autres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27</c:v>
                </c:pt>
                <c:pt idx="1">
                  <c:v>37.700000000000003</c:v>
                </c:pt>
                <c:pt idx="2">
                  <c:v>6.7</c:v>
                </c:pt>
                <c:pt idx="3">
                  <c:v>18.3</c:v>
                </c:pt>
                <c:pt idx="4">
                  <c:v>10.3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99C-4F16-8A8F-9EE6002D56F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EA9A3-9694-4B36-A7E1-F44FD852E08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95A5BBA-A1E1-4E92-9317-709A08E7A55D}">
      <dgm:prSet phldrT="[Texte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fr-FR"/>
            <a:t>Informatique - Electronique</a:t>
          </a:r>
        </a:p>
      </dgm:t>
    </dgm:pt>
    <dgm:pt modelId="{0AD6B6C8-7BD8-4A33-85DF-7B83E5F06F26}" type="parTrans" cxnId="{6B846CF6-2C2E-46DB-839D-469838C874B3}">
      <dgm:prSet/>
      <dgm:spPr/>
      <dgm:t>
        <a:bodyPr/>
        <a:lstStyle/>
        <a:p>
          <a:endParaRPr lang="fr-FR"/>
        </a:p>
      </dgm:t>
    </dgm:pt>
    <dgm:pt modelId="{727F28A1-3355-427A-A886-2B294C9923CB}" type="sibTrans" cxnId="{6B846CF6-2C2E-46DB-839D-469838C874B3}">
      <dgm:prSet/>
      <dgm:spPr/>
      <dgm:t>
        <a:bodyPr/>
        <a:lstStyle/>
        <a:p>
          <a:endParaRPr lang="fr-FR"/>
        </a:p>
      </dgm:t>
    </dgm:pt>
    <dgm:pt modelId="{2CD4160B-E3CB-4477-B6B7-B4DC7431D611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/>
            <a:t>Conception/Réalisation de produits</a:t>
          </a:r>
        </a:p>
      </dgm:t>
    </dgm:pt>
    <dgm:pt modelId="{656EF717-A751-402F-947D-37FE0924EC64}" type="parTrans" cxnId="{6A54DE89-493D-4020-8FC9-6A32CD556E05}">
      <dgm:prSet/>
      <dgm:spPr/>
      <dgm:t>
        <a:bodyPr/>
        <a:lstStyle/>
        <a:p>
          <a:endParaRPr lang="fr-FR"/>
        </a:p>
      </dgm:t>
    </dgm:pt>
    <dgm:pt modelId="{D004D0E7-1B26-4DBF-B881-EB446D8D6469}" type="sibTrans" cxnId="{6A54DE89-493D-4020-8FC9-6A32CD556E05}">
      <dgm:prSet/>
      <dgm:spPr/>
      <dgm:t>
        <a:bodyPr/>
        <a:lstStyle/>
        <a:p>
          <a:endParaRPr lang="fr-FR"/>
        </a:p>
      </dgm:t>
    </dgm:pt>
    <dgm:pt modelId="{85094D91-A0C9-4B32-8065-8A670AF8250B}">
      <dgm:prSet phldrT="[Texte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/>
            <a:t>Commerce</a:t>
          </a:r>
        </a:p>
      </dgm:t>
    </dgm:pt>
    <dgm:pt modelId="{D7776066-BBD0-4745-B5D9-7D44FD082B48}" type="parTrans" cxnId="{284D99F8-269C-4FC3-9FA9-E04EE4B1C881}">
      <dgm:prSet/>
      <dgm:spPr/>
      <dgm:t>
        <a:bodyPr/>
        <a:lstStyle/>
        <a:p>
          <a:endParaRPr lang="fr-FR"/>
        </a:p>
      </dgm:t>
    </dgm:pt>
    <dgm:pt modelId="{8B874E4A-A90C-47AC-A11B-36A4E3A74BAA}" type="sibTrans" cxnId="{284D99F8-269C-4FC3-9FA9-E04EE4B1C881}">
      <dgm:prSet/>
      <dgm:spPr/>
      <dgm:t>
        <a:bodyPr/>
        <a:lstStyle/>
        <a:p>
          <a:endParaRPr lang="fr-FR"/>
        </a:p>
      </dgm:t>
    </dgm:pt>
    <dgm:pt modelId="{CAF5D19C-03E4-4A72-AAD3-89EBA5B728B0}">
      <dgm:prSet phldrT="[Texte]"/>
      <dgm:spPr>
        <a:solidFill>
          <a:srgbClr val="00B050"/>
        </a:solidFill>
      </dgm:spPr>
      <dgm:t>
        <a:bodyPr/>
        <a:lstStyle/>
        <a:p>
          <a:r>
            <a:rPr lang="fr-FR"/>
            <a:t>Conception/Réalisation de processus</a:t>
          </a:r>
        </a:p>
      </dgm:t>
    </dgm:pt>
    <dgm:pt modelId="{F2874DD1-6528-4636-AB44-87A6EB7D1577}" type="parTrans" cxnId="{31462047-D942-41E8-AD99-6F1D6688E70F}">
      <dgm:prSet/>
      <dgm:spPr/>
      <dgm:t>
        <a:bodyPr/>
        <a:lstStyle/>
        <a:p>
          <a:endParaRPr lang="fr-FR"/>
        </a:p>
      </dgm:t>
    </dgm:pt>
    <dgm:pt modelId="{C0FF6B31-FA99-48EA-89ED-D3E8C88CFE3A}" type="sibTrans" cxnId="{31462047-D942-41E8-AD99-6F1D6688E70F}">
      <dgm:prSet/>
      <dgm:spPr/>
      <dgm:t>
        <a:bodyPr/>
        <a:lstStyle/>
        <a:p>
          <a:endParaRPr lang="fr-FR"/>
        </a:p>
      </dgm:t>
    </dgm:pt>
    <dgm:pt modelId="{46278ECC-1954-4B1A-99AF-D3390B6B6F02}">
      <dgm:prSet phldrT="[Texte]"/>
      <dgm:spPr>
        <a:solidFill>
          <a:srgbClr val="FF0000"/>
        </a:solidFill>
      </dgm:spPr>
      <dgm:t>
        <a:bodyPr/>
        <a:lstStyle/>
        <a:p>
          <a:r>
            <a:rPr lang="fr-FR"/>
            <a:t>Services Techniques</a:t>
          </a:r>
        </a:p>
      </dgm:t>
    </dgm:pt>
    <dgm:pt modelId="{63C46CD5-160D-450C-8093-FE20CEB0BBE3}" type="parTrans" cxnId="{F59B4091-DE3B-4798-ADA2-58E2691575CB}">
      <dgm:prSet/>
      <dgm:spPr/>
      <dgm:t>
        <a:bodyPr/>
        <a:lstStyle/>
        <a:p>
          <a:endParaRPr lang="fr-FR"/>
        </a:p>
      </dgm:t>
    </dgm:pt>
    <dgm:pt modelId="{A5AB366F-21AD-4759-8AE3-F58034C41273}" type="sibTrans" cxnId="{F59B4091-DE3B-4798-ADA2-58E2691575CB}">
      <dgm:prSet/>
      <dgm:spPr/>
      <dgm:t>
        <a:bodyPr/>
        <a:lstStyle/>
        <a:p>
          <a:endParaRPr lang="fr-FR"/>
        </a:p>
      </dgm:t>
    </dgm:pt>
    <dgm:pt modelId="{8C7CA10A-E595-49F9-8D4E-BF65FF6985EE}">
      <dgm:prSet phldrT="[Texte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r-FR">
              <a:ln>
                <a:solidFill>
                  <a:schemeClr val="tx1"/>
                </a:solidFill>
              </a:ln>
            </a:rPr>
            <a:t>Habitat</a:t>
          </a:r>
        </a:p>
      </dgm:t>
    </dgm:pt>
    <dgm:pt modelId="{9BD129D7-AB46-4278-9354-35BB8FF2E305}" type="parTrans" cxnId="{2A8CE1D5-9471-4D0A-B3A7-586A025570C8}">
      <dgm:prSet/>
      <dgm:spPr/>
      <dgm:t>
        <a:bodyPr/>
        <a:lstStyle/>
        <a:p>
          <a:endParaRPr lang="fr-FR"/>
        </a:p>
      </dgm:t>
    </dgm:pt>
    <dgm:pt modelId="{4D289988-26E1-41E2-ADF3-AA238C66FF82}" type="sibTrans" cxnId="{2A8CE1D5-9471-4D0A-B3A7-586A025570C8}">
      <dgm:prSet/>
      <dgm:spPr/>
      <dgm:t>
        <a:bodyPr/>
        <a:lstStyle/>
        <a:p>
          <a:endParaRPr lang="fr-FR"/>
        </a:p>
      </dgm:t>
    </dgm:pt>
    <dgm:pt modelId="{688E8E3D-4BB8-47DC-9A9B-A1AB7723E59D}" type="pres">
      <dgm:prSet presAssocID="{F17EA9A3-9694-4B36-A7E1-F44FD852E086}" presName="linearFlow" presStyleCnt="0">
        <dgm:presLayoutVars>
          <dgm:dir/>
          <dgm:resizeHandles val="exact"/>
        </dgm:presLayoutVars>
      </dgm:prSet>
      <dgm:spPr/>
    </dgm:pt>
    <dgm:pt modelId="{A60DADE7-04FB-4406-949C-F5D51F20F9E1}" type="pres">
      <dgm:prSet presAssocID="{895A5BBA-A1E1-4E92-9317-709A08E7A55D}" presName="composite" presStyleCnt="0"/>
      <dgm:spPr/>
    </dgm:pt>
    <dgm:pt modelId="{5A03F0CD-086E-4B06-A600-CC54C0932505}" type="pres">
      <dgm:prSet presAssocID="{895A5BBA-A1E1-4E92-9317-709A08E7A55D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7D69C0CD-5B9D-474F-AE76-708C1EC666BE}" type="pres">
      <dgm:prSet presAssocID="{895A5BBA-A1E1-4E92-9317-709A08E7A55D}" presName="txShp" presStyleLbl="node1" presStyleIdx="0" presStyleCnt="6">
        <dgm:presLayoutVars>
          <dgm:bulletEnabled val="1"/>
        </dgm:presLayoutVars>
      </dgm:prSet>
      <dgm:spPr/>
    </dgm:pt>
    <dgm:pt modelId="{DAB313F3-F3FD-4C90-91DD-7AE7BD0193D0}" type="pres">
      <dgm:prSet presAssocID="{727F28A1-3355-427A-A886-2B294C9923CB}" presName="spacing" presStyleCnt="0"/>
      <dgm:spPr/>
    </dgm:pt>
    <dgm:pt modelId="{C7ED8FB0-CAA6-4E54-BDDF-925C93042875}" type="pres">
      <dgm:prSet presAssocID="{2CD4160B-E3CB-4477-B6B7-B4DC7431D611}" presName="composite" presStyleCnt="0"/>
      <dgm:spPr/>
    </dgm:pt>
    <dgm:pt modelId="{70D1A23D-10AD-4C2F-BEDD-9C486B5AB289}" type="pres">
      <dgm:prSet presAssocID="{2CD4160B-E3CB-4477-B6B7-B4DC7431D611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68D882D9-AFD4-4EA5-9F78-34A866B8D610}" type="pres">
      <dgm:prSet presAssocID="{2CD4160B-E3CB-4477-B6B7-B4DC7431D611}" presName="txShp" presStyleLbl="node1" presStyleIdx="1" presStyleCnt="6">
        <dgm:presLayoutVars>
          <dgm:bulletEnabled val="1"/>
        </dgm:presLayoutVars>
      </dgm:prSet>
      <dgm:spPr/>
    </dgm:pt>
    <dgm:pt modelId="{A14EAE66-B30B-4BCC-A232-55C569696936}" type="pres">
      <dgm:prSet presAssocID="{D004D0E7-1B26-4DBF-B881-EB446D8D6469}" presName="spacing" presStyleCnt="0"/>
      <dgm:spPr/>
    </dgm:pt>
    <dgm:pt modelId="{9E455D2B-274A-4930-A173-FD924FB7D42C}" type="pres">
      <dgm:prSet presAssocID="{CAF5D19C-03E4-4A72-AAD3-89EBA5B728B0}" presName="composite" presStyleCnt="0"/>
      <dgm:spPr/>
    </dgm:pt>
    <dgm:pt modelId="{CA99569C-9A23-47F6-B26E-68448FD37B62}" type="pres">
      <dgm:prSet presAssocID="{CAF5D19C-03E4-4A72-AAD3-89EBA5B728B0}" presName="imgShp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47EB9CA-1373-4E01-97B9-A97C78984746}" type="pres">
      <dgm:prSet presAssocID="{CAF5D19C-03E4-4A72-AAD3-89EBA5B728B0}" presName="txShp" presStyleLbl="node1" presStyleIdx="2" presStyleCnt="6">
        <dgm:presLayoutVars>
          <dgm:bulletEnabled val="1"/>
        </dgm:presLayoutVars>
      </dgm:prSet>
      <dgm:spPr/>
    </dgm:pt>
    <dgm:pt modelId="{9FD161B1-AE32-4266-9A0D-2F4605AF03E6}" type="pres">
      <dgm:prSet presAssocID="{C0FF6B31-FA99-48EA-89ED-D3E8C88CFE3A}" presName="spacing" presStyleCnt="0"/>
      <dgm:spPr/>
    </dgm:pt>
    <dgm:pt modelId="{C5CAD779-AD7D-4A48-8AC5-43821E9A6CAA}" type="pres">
      <dgm:prSet presAssocID="{46278ECC-1954-4B1A-99AF-D3390B6B6F02}" presName="composite" presStyleCnt="0"/>
      <dgm:spPr/>
    </dgm:pt>
    <dgm:pt modelId="{9CD41A3B-A010-4706-80F5-456E4505B0ED}" type="pres">
      <dgm:prSet presAssocID="{46278ECC-1954-4B1A-99AF-D3390B6B6F02}" presName="imgShp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D2EB17E-222F-4334-8362-B63D1E8E28DE}" type="pres">
      <dgm:prSet presAssocID="{46278ECC-1954-4B1A-99AF-D3390B6B6F02}" presName="txShp" presStyleLbl="node1" presStyleIdx="3" presStyleCnt="6">
        <dgm:presLayoutVars>
          <dgm:bulletEnabled val="1"/>
        </dgm:presLayoutVars>
      </dgm:prSet>
      <dgm:spPr/>
    </dgm:pt>
    <dgm:pt modelId="{6261B9D9-5BE3-47A6-B00F-A57B32166916}" type="pres">
      <dgm:prSet presAssocID="{A5AB366F-21AD-4759-8AE3-F58034C41273}" presName="spacing" presStyleCnt="0"/>
      <dgm:spPr/>
    </dgm:pt>
    <dgm:pt modelId="{E7ED3064-B683-4346-8DE0-85ED933FD681}" type="pres">
      <dgm:prSet presAssocID="{8C7CA10A-E595-49F9-8D4E-BF65FF6985EE}" presName="composite" presStyleCnt="0"/>
      <dgm:spPr/>
    </dgm:pt>
    <dgm:pt modelId="{852388EA-F952-4C9F-A81A-23FD2FAEB1E9}" type="pres">
      <dgm:prSet presAssocID="{8C7CA10A-E595-49F9-8D4E-BF65FF6985EE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B7BD5F-DD19-4C7E-9153-D3CFCFCED930}" type="pres">
      <dgm:prSet presAssocID="{8C7CA10A-E595-49F9-8D4E-BF65FF6985EE}" presName="txShp" presStyleLbl="node1" presStyleIdx="4" presStyleCnt="6">
        <dgm:presLayoutVars>
          <dgm:bulletEnabled val="1"/>
        </dgm:presLayoutVars>
      </dgm:prSet>
      <dgm:spPr/>
    </dgm:pt>
    <dgm:pt modelId="{216ACD22-EC2A-4108-BB33-117BF26EBBFE}" type="pres">
      <dgm:prSet presAssocID="{4D289988-26E1-41E2-ADF3-AA238C66FF82}" presName="spacing" presStyleCnt="0"/>
      <dgm:spPr/>
    </dgm:pt>
    <dgm:pt modelId="{DFA36800-B391-44AA-ADE0-3A08F5839959}" type="pres">
      <dgm:prSet presAssocID="{85094D91-A0C9-4B32-8065-8A670AF8250B}" presName="composite" presStyleCnt="0"/>
      <dgm:spPr/>
    </dgm:pt>
    <dgm:pt modelId="{A3CCEE34-3747-4FC3-9829-66FA60BDD7F2}" type="pres">
      <dgm:prSet presAssocID="{85094D91-A0C9-4B32-8065-8A670AF8250B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517A188-82EA-442B-A2C2-AD8AEFD8DDA2}" type="pres">
      <dgm:prSet presAssocID="{85094D91-A0C9-4B32-8065-8A670AF8250B}" presName="txShp" presStyleLbl="node1" presStyleIdx="5" presStyleCnt="6">
        <dgm:presLayoutVars>
          <dgm:bulletEnabled val="1"/>
        </dgm:presLayoutVars>
      </dgm:prSet>
      <dgm:spPr/>
    </dgm:pt>
  </dgm:ptLst>
  <dgm:cxnLst>
    <dgm:cxn modelId="{D6A94324-290D-47F5-ACBF-F8E1D2926B53}" type="presOf" srcId="{46278ECC-1954-4B1A-99AF-D3390B6B6F02}" destId="{1D2EB17E-222F-4334-8362-B63D1E8E28DE}" srcOrd="0" destOrd="0" presId="urn:microsoft.com/office/officeart/2005/8/layout/vList3"/>
    <dgm:cxn modelId="{A0CD9239-6F89-408E-AE8F-64A7ED1728EE}" type="presOf" srcId="{F17EA9A3-9694-4B36-A7E1-F44FD852E086}" destId="{688E8E3D-4BB8-47DC-9A9B-A1AB7723E59D}" srcOrd="0" destOrd="0" presId="urn:microsoft.com/office/officeart/2005/8/layout/vList3"/>
    <dgm:cxn modelId="{0C6E8165-4DB0-41A2-8D65-E065BD3172C6}" type="presOf" srcId="{2CD4160B-E3CB-4477-B6B7-B4DC7431D611}" destId="{68D882D9-AFD4-4EA5-9F78-34A866B8D610}" srcOrd="0" destOrd="0" presId="urn:microsoft.com/office/officeart/2005/8/layout/vList3"/>
    <dgm:cxn modelId="{31462047-D942-41E8-AD99-6F1D6688E70F}" srcId="{F17EA9A3-9694-4B36-A7E1-F44FD852E086}" destId="{CAF5D19C-03E4-4A72-AAD3-89EBA5B728B0}" srcOrd="2" destOrd="0" parTransId="{F2874DD1-6528-4636-AB44-87A6EB7D1577}" sibTransId="{C0FF6B31-FA99-48EA-89ED-D3E8C88CFE3A}"/>
    <dgm:cxn modelId="{6A54DE89-493D-4020-8FC9-6A32CD556E05}" srcId="{F17EA9A3-9694-4B36-A7E1-F44FD852E086}" destId="{2CD4160B-E3CB-4477-B6B7-B4DC7431D611}" srcOrd="1" destOrd="0" parTransId="{656EF717-A751-402F-947D-37FE0924EC64}" sibTransId="{D004D0E7-1B26-4DBF-B881-EB446D8D6469}"/>
    <dgm:cxn modelId="{F59B4091-DE3B-4798-ADA2-58E2691575CB}" srcId="{F17EA9A3-9694-4B36-A7E1-F44FD852E086}" destId="{46278ECC-1954-4B1A-99AF-D3390B6B6F02}" srcOrd="3" destOrd="0" parTransId="{63C46CD5-160D-450C-8093-FE20CEB0BBE3}" sibTransId="{A5AB366F-21AD-4759-8AE3-F58034C41273}"/>
    <dgm:cxn modelId="{DFD04BAF-E81D-40BA-A617-805FBC998613}" type="presOf" srcId="{8C7CA10A-E595-49F9-8D4E-BF65FF6985EE}" destId="{27B7BD5F-DD19-4C7E-9153-D3CFCFCED930}" srcOrd="0" destOrd="0" presId="urn:microsoft.com/office/officeart/2005/8/layout/vList3"/>
    <dgm:cxn modelId="{428B4AC6-349D-4AD2-92B5-5888E5AFD18D}" type="presOf" srcId="{CAF5D19C-03E4-4A72-AAD3-89EBA5B728B0}" destId="{447EB9CA-1373-4E01-97B9-A97C78984746}" srcOrd="0" destOrd="0" presId="urn:microsoft.com/office/officeart/2005/8/layout/vList3"/>
    <dgm:cxn modelId="{F5C94BD4-93C1-4025-83B2-6619FB179C0E}" type="presOf" srcId="{895A5BBA-A1E1-4E92-9317-709A08E7A55D}" destId="{7D69C0CD-5B9D-474F-AE76-708C1EC666BE}" srcOrd="0" destOrd="0" presId="urn:microsoft.com/office/officeart/2005/8/layout/vList3"/>
    <dgm:cxn modelId="{2A8CE1D5-9471-4D0A-B3A7-586A025570C8}" srcId="{F17EA9A3-9694-4B36-A7E1-F44FD852E086}" destId="{8C7CA10A-E595-49F9-8D4E-BF65FF6985EE}" srcOrd="4" destOrd="0" parTransId="{9BD129D7-AB46-4278-9354-35BB8FF2E305}" sibTransId="{4D289988-26E1-41E2-ADF3-AA238C66FF82}"/>
    <dgm:cxn modelId="{446FD5DF-4747-4A79-B514-75C6156D7419}" type="presOf" srcId="{85094D91-A0C9-4B32-8065-8A670AF8250B}" destId="{6517A188-82EA-442B-A2C2-AD8AEFD8DDA2}" srcOrd="0" destOrd="0" presId="urn:microsoft.com/office/officeart/2005/8/layout/vList3"/>
    <dgm:cxn modelId="{6B846CF6-2C2E-46DB-839D-469838C874B3}" srcId="{F17EA9A3-9694-4B36-A7E1-F44FD852E086}" destId="{895A5BBA-A1E1-4E92-9317-709A08E7A55D}" srcOrd="0" destOrd="0" parTransId="{0AD6B6C8-7BD8-4A33-85DF-7B83E5F06F26}" sibTransId="{727F28A1-3355-427A-A886-2B294C9923CB}"/>
    <dgm:cxn modelId="{284D99F8-269C-4FC3-9FA9-E04EE4B1C881}" srcId="{F17EA9A3-9694-4B36-A7E1-F44FD852E086}" destId="{85094D91-A0C9-4B32-8065-8A670AF8250B}" srcOrd="5" destOrd="0" parTransId="{D7776066-BBD0-4745-B5D9-7D44FD082B48}" sibTransId="{8B874E4A-A90C-47AC-A11B-36A4E3A74BAA}"/>
    <dgm:cxn modelId="{FD4DA51D-21B1-4829-9910-7859E30DB53E}" type="presParOf" srcId="{688E8E3D-4BB8-47DC-9A9B-A1AB7723E59D}" destId="{A60DADE7-04FB-4406-949C-F5D51F20F9E1}" srcOrd="0" destOrd="0" presId="urn:microsoft.com/office/officeart/2005/8/layout/vList3"/>
    <dgm:cxn modelId="{9AC0E71F-E8A4-4FD1-8B1F-DF047AE2C704}" type="presParOf" srcId="{A60DADE7-04FB-4406-949C-F5D51F20F9E1}" destId="{5A03F0CD-086E-4B06-A600-CC54C0932505}" srcOrd="0" destOrd="0" presId="urn:microsoft.com/office/officeart/2005/8/layout/vList3"/>
    <dgm:cxn modelId="{BA95F3A1-81D7-4C77-B552-1723B2001A6D}" type="presParOf" srcId="{A60DADE7-04FB-4406-949C-F5D51F20F9E1}" destId="{7D69C0CD-5B9D-474F-AE76-708C1EC666BE}" srcOrd="1" destOrd="0" presId="urn:microsoft.com/office/officeart/2005/8/layout/vList3"/>
    <dgm:cxn modelId="{1575BA51-7B3F-45D5-8276-0073815DFF10}" type="presParOf" srcId="{688E8E3D-4BB8-47DC-9A9B-A1AB7723E59D}" destId="{DAB313F3-F3FD-4C90-91DD-7AE7BD0193D0}" srcOrd="1" destOrd="0" presId="urn:microsoft.com/office/officeart/2005/8/layout/vList3"/>
    <dgm:cxn modelId="{2FF7B5AE-255A-41C8-967B-0B08B7BA55C9}" type="presParOf" srcId="{688E8E3D-4BB8-47DC-9A9B-A1AB7723E59D}" destId="{C7ED8FB0-CAA6-4E54-BDDF-925C93042875}" srcOrd="2" destOrd="0" presId="urn:microsoft.com/office/officeart/2005/8/layout/vList3"/>
    <dgm:cxn modelId="{290BB813-36E5-42B4-98E0-847CB2667781}" type="presParOf" srcId="{C7ED8FB0-CAA6-4E54-BDDF-925C93042875}" destId="{70D1A23D-10AD-4C2F-BEDD-9C486B5AB289}" srcOrd="0" destOrd="0" presId="urn:microsoft.com/office/officeart/2005/8/layout/vList3"/>
    <dgm:cxn modelId="{F39CCBAB-FE42-4A3C-AAC9-39726EC57A14}" type="presParOf" srcId="{C7ED8FB0-CAA6-4E54-BDDF-925C93042875}" destId="{68D882D9-AFD4-4EA5-9F78-34A866B8D610}" srcOrd="1" destOrd="0" presId="urn:microsoft.com/office/officeart/2005/8/layout/vList3"/>
    <dgm:cxn modelId="{F13D8241-C1AD-4284-95E7-0D21FC09E9C8}" type="presParOf" srcId="{688E8E3D-4BB8-47DC-9A9B-A1AB7723E59D}" destId="{A14EAE66-B30B-4BCC-A232-55C569696936}" srcOrd="3" destOrd="0" presId="urn:microsoft.com/office/officeart/2005/8/layout/vList3"/>
    <dgm:cxn modelId="{E4B50722-1B0A-4EE1-8962-17FDC07CB043}" type="presParOf" srcId="{688E8E3D-4BB8-47DC-9A9B-A1AB7723E59D}" destId="{9E455D2B-274A-4930-A173-FD924FB7D42C}" srcOrd="4" destOrd="0" presId="urn:microsoft.com/office/officeart/2005/8/layout/vList3"/>
    <dgm:cxn modelId="{7712B2E3-04C4-4621-820D-68DA6FF361C2}" type="presParOf" srcId="{9E455D2B-274A-4930-A173-FD924FB7D42C}" destId="{CA99569C-9A23-47F6-B26E-68448FD37B62}" srcOrd="0" destOrd="0" presId="urn:microsoft.com/office/officeart/2005/8/layout/vList3"/>
    <dgm:cxn modelId="{3353B298-1266-4BAC-8A13-8A056BE69C7C}" type="presParOf" srcId="{9E455D2B-274A-4930-A173-FD924FB7D42C}" destId="{447EB9CA-1373-4E01-97B9-A97C78984746}" srcOrd="1" destOrd="0" presId="urn:microsoft.com/office/officeart/2005/8/layout/vList3"/>
    <dgm:cxn modelId="{E62F1B7A-1BEF-4816-B6FD-46C40156065A}" type="presParOf" srcId="{688E8E3D-4BB8-47DC-9A9B-A1AB7723E59D}" destId="{9FD161B1-AE32-4266-9A0D-2F4605AF03E6}" srcOrd="5" destOrd="0" presId="urn:microsoft.com/office/officeart/2005/8/layout/vList3"/>
    <dgm:cxn modelId="{F20200F7-267E-4A89-900D-8C2D94D405A5}" type="presParOf" srcId="{688E8E3D-4BB8-47DC-9A9B-A1AB7723E59D}" destId="{C5CAD779-AD7D-4A48-8AC5-43821E9A6CAA}" srcOrd="6" destOrd="0" presId="urn:microsoft.com/office/officeart/2005/8/layout/vList3"/>
    <dgm:cxn modelId="{E3F63BD4-0E7A-43C9-AE74-1B14703CD670}" type="presParOf" srcId="{C5CAD779-AD7D-4A48-8AC5-43821E9A6CAA}" destId="{9CD41A3B-A010-4706-80F5-456E4505B0ED}" srcOrd="0" destOrd="0" presId="urn:microsoft.com/office/officeart/2005/8/layout/vList3"/>
    <dgm:cxn modelId="{BC50B1AB-93DE-4A3C-AA58-177FFCE4F7E6}" type="presParOf" srcId="{C5CAD779-AD7D-4A48-8AC5-43821E9A6CAA}" destId="{1D2EB17E-222F-4334-8362-B63D1E8E28DE}" srcOrd="1" destOrd="0" presId="urn:microsoft.com/office/officeart/2005/8/layout/vList3"/>
    <dgm:cxn modelId="{0BFA6C65-A779-4670-8B7A-DCA93CC38078}" type="presParOf" srcId="{688E8E3D-4BB8-47DC-9A9B-A1AB7723E59D}" destId="{6261B9D9-5BE3-47A6-B00F-A57B32166916}" srcOrd="7" destOrd="0" presId="urn:microsoft.com/office/officeart/2005/8/layout/vList3"/>
    <dgm:cxn modelId="{67DA6809-800D-43A2-836B-2EDB805B1C5A}" type="presParOf" srcId="{688E8E3D-4BB8-47DC-9A9B-A1AB7723E59D}" destId="{E7ED3064-B683-4346-8DE0-85ED933FD681}" srcOrd="8" destOrd="0" presId="urn:microsoft.com/office/officeart/2005/8/layout/vList3"/>
    <dgm:cxn modelId="{3CD1A633-B221-4E78-83C7-6885FA03554C}" type="presParOf" srcId="{E7ED3064-B683-4346-8DE0-85ED933FD681}" destId="{852388EA-F952-4C9F-A81A-23FD2FAEB1E9}" srcOrd="0" destOrd="0" presId="urn:microsoft.com/office/officeart/2005/8/layout/vList3"/>
    <dgm:cxn modelId="{4EE75340-D817-4DB8-86DB-F0D8DC733DA6}" type="presParOf" srcId="{E7ED3064-B683-4346-8DE0-85ED933FD681}" destId="{27B7BD5F-DD19-4C7E-9153-D3CFCFCED930}" srcOrd="1" destOrd="0" presId="urn:microsoft.com/office/officeart/2005/8/layout/vList3"/>
    <dgm:cxn modelId="{1FF0965A-AB78-4C42-B13E-BB3CEBC077AC}" type="presParOf" srcId="{688E8E3D-4BB8-47DC-9A9B-A1AB7723E59D}" destId="{216ACD22-EC2A-4108-BB33-117BF26EBBFE}" srcOrd="9" destOrd="0" presId="urn:microsoft.com/office/officeart/2005/8/layout/vList3"/>
    <dgm:cxn modelId="{7F508D34-9EAA-4C56-978D-5261930535F5}" type="presParOf" srcId="{688E8E3D-4BB8-47DC-9A9B-A1AB7723E59D}" destId="{DFA36800-B391-44AA-ADE0-3A08F5839959}" srcOrd="10" destOrd="0" presId="urn:microsoft.com/office/officeart/2005/8/layout/vList3"/>
    <dgm:cxn modelId="{10438866-A027-43F8-9651-CCD5868D596C}" type="presParOf" srcId="{DFA36800-B391-44AA-ADE0-3A08F5839959}" destId="{A3CCEE34-3747-4FC3-9829-66FA60BDD7F2}" srcOrd="0" destOrd="0" presId="urn:microsoft.com/office/officeart/2005/8/layout/vList3"/>
    <dgm:cxn modelId="{2E725D82-140D-4BBD-8AF0-62F58298BDF8}" type="presParOf" srcId="{DFA36800-B391-44AA-ADE0-3A08F5839959}" destId="{6517A188-82EA-442B-A2C2-AD8AEFD8DD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EA9A3-9694-4B36-A7E1-F44FD852E08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95A5BBA-A1E1-4E92-9317-709A08E7A55D}">
      <dgm:prSet phldrT="[Texte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fr-FR"/>
            <a:t>Social et Familiale</a:t>
          </a:r>
        </a:p>
      </dgm:t>
    </dgm:pt>
    <dgm:pt modelId="{0AD6B6C8-7BD8-4A33-85DF-7B83E5F06F26}" type="parTrans" cxnId="{6B846CF6-2C2E-46DB-839D-469838C874B3}">
      <dgm:prSet/>
      <dgm:spPr/>
      <dgm:t>
        <a:bodyPr/>
        <a:lstStyle/>
        <a:p>
          <a:endParaRPr lang="fr-FR"/>
        </a:p>
      </dgm:t>
    </dgm:pt>
    <dgm:pt modelId="{727F28A1-3355-427A-A886-2B294C9923CB}" type="sibTrans" cxnId="{6B846CF6-2C2E-46DB-839D-469838C874B3}">
      <dgm:prSet/>
      <dgm:spPr/>
      <dgm:t>
        <a:bodyPr/>
        <a:lstStyle/>
        <a:p>
          <a:endParaRPr lang="fr-FR"/>
        </a:p>
      </dgm:t>
    </dgm:pt>
    <dgm:pt modelId="{2CD4160B-E3CB-4477-B6B7-B4DC7431D611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/>
            <a:t>Management - Administration</a:t>
          </a:r>
        </a:p>
      </dgm:t>
    </dgm:pt>
    <dgm:pt modelId="{656EF717-A751-402F-947D-37FE0924EC64}" type="parTrans" cxnId="{6A54DE89-493D-4020-8FC9-6A32CD556E05}">
      <dgm:prSet/>
      <dgm:spPr/>
      <dgm:t>
        <a:bodyPr/>
        <a:lstStyle/>
        <a:p>
          <a:endParaRPr lang="fr-FR"/>
        </a:p>
      </dgm:t>
    </dgm:pt>
    <dgm:pt modelId="{D004D0E7-1B26-4DBF-B881-EB446D8D6469}" type="sibTrans" cxnId="{6A54DE89-493D-4020-8FC9-6A32CD556E05}">
      <dgm:prSet/>
      <dgm:spPr/>
      <dgm:t>
        <a:bodyPr/>
        <a:lstStyle/>
        <a:p>
          <a:endParaRPr lang="fr-FR"/>
        </a:p>
      </dgm:t>
    </dgm:pt>
    <dgm:pt modelId="{85094D91-A0C9-4B32-8065-8A670AF8250B}">
      <dgm:prSet phldrT="[Texte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Tourisme Hôtellerie Restauration</a:t>
          </a:r>
        </a:p>
      </dgm:t>
    </dgm:pt>
    <dgm:pt modelId="{D7776066-BBD0-4745-B5D9-7D44FD082B48}" type="parTrans" cxnId="{284D99F8-269C-4FC3-9FA9-E04EE4B1C881}">
      <dgm:prSet/>
      <dgm:spPr/>
      <dgm:t>
        <a:bodyPr/>
        <a:lstStyle/>
        <a:p>
          <a:endParaRPr lang="fr-FR"/>
        </a:p>
      </dgm:t>
    </dgm:pt>
    <dgm:pt modelId="{8B874E4A-A90C-47AC-A11B-36A4E3A74BAA}" type="sibTrans" cxnId="{284D99F8-269C-4FC3-9FA9-E04EE4B1C881}">
      <dgm:prSet/>
      <dgm:spPr/>
      <dgm:t>
        <a:bodyPr/>
        <a:lstStyle/>
        <a:p>
          <a:endParaRPr lang="fr-FR"/>
        </a:p>
      </dgm:t>
    </dgm:pt>
    <dgm:pt modelId="{CAF5D19C-03E4-4A72-AAD3-89EBA5B728B0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/>
            <a:t>Comptabilité Gestion Finance</a:t>
          </a:r>
        </a:p>
      </dgm:t>
    </dgm:pt>
    <dgm:pt modelId="{F2874DD1-6528-4636-AB44-87A6EB7D1577}" type="parTrans" cxnId="{31462047-D942-41E8-AD99-6F1D6688E70F}">
      <dgm:prSet/>
      <dgm:spPr/>
      <dgm:t>
        <a:bodyPr/>
        <a:lstStyle/>
        <a:p>
          <a:endParaRPr lang="fr-FR"/>
        </a:p>
      </dgm:t>
    </dgm:pt>
    <dgm:pt modelId="{C0FF6B31-FA99-48EA-89ED-D3E8C88CFE3A}" type="sibTrans" cxnId="{31462047-D942-41E8-AD99-6F1D6688E70F}">
      <dgm:prSet/>
      <dgm:spPr/>
      <dgm:t>
        <a:bodyPr/>
        <a:lstStyle/>
        <a:p>
          <a:endParaRPr lang="fr-FR"/>
        </a:p>
      </dgm:t>
    </dgm:pt>
    <dgm:pt modelId="{46278ECC-1954-4B1A-99AF-D3390B6B6F02}">
      <dgm:prSet phldrT="[Texte]"/>
      <dgm:spPr>
        <a:solidFill>
          <a:srgbClr val="FF0000"/>
        </a:solidFill>
      </dgm:spPr>
      <dgm:t>
        <a:bodyPr/>
        <a:lstStyle/>
        <a:p>
          <a:r>
            <a:rPr lang="fr-FR"/>
            <a:t>Commerce</a:t>
          </a:r>
        </a:p>
      </dgm:t>
    </dgm:pt>
    <dgm:pt modelId="{63C46CD5-160D-450C-8093-FE20CEB0BBE3}" type="parTrans" cxnId="{F59B4091-DE3B-4798-ADA2-58E2691575CB}">
      <dgm:prSet/>
      <dgm:spPr/>
      <dgm:t>
        <a:bodyPr/>
        <a:lstStyle/>
        <a:p>
          <a:endParaRPr lang="fr-FR"/>
        </a:p>
      </dgm:t>
    </dgm:pt>
    <dgm:pt modelId="{A5AB366F-21AD-4759-8AE3-F58034C41273}" type="sibTrans" cxnId="{F59B4091-DE3B-4798-ADA2-58E2691575CB}">
      <dgm:prSet/>
      <dgm:spPr/>
      <dgm:t>
        <a:bodyPr/>
        <a:lstStyle/>
        <a:p>
          <a:endParaRPr lang="fr-FR"/>
        </a:p>
      </dgm:t>
    </dgm:pt>
    <dgm:pt modelId="{8C7CA10A-E595-49F9-8D4E-BF65FF6985EE}">
      <dgm:prSet phldrT="[Texte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r-FR"/>
            <a:t>Informatique - Logistique</a:t>
          </a:r>
          <a:endParaRPr lang="fr-FR">
            <a:ln>
              <a:solidFill>
                <a:schemeClr val="tx1"/>
              </a:solidFill>
            </a:ln>
          </a:endParaRPr>
        </a:p>
      </dgm:t>
    </dgm:pt>
    <dgm:pt modelId="{9BD129D7-AB46-4278-9354-35BB8FF2E305}" type="parTrans" cxnId="{2A8CE1D5-9471-4D0A-B3A7-586A025570C8}">
      <dgm:prSet/>
      <dgm:spPr/>
      <dgm:t>
        <a:bodyPr/>
        <a:lstStyle/>
        <a:p>
          <a:endParaRPr lang="fr-FR"/>
        </a:p>
      </dgm:t>
    </dgm:pt>
    <dgm:pt modelId="{4D289988-26E1-41E2-ADF3-AA238C66FF82}" type="sibTrans" cxnId="{2A8CE1D5-9471-4D0A-B3A7-586A025570C8}">
      <dgm:prSet/>
      <dgm:spPr/>
      <dgm:t>
        <a:bodyPr/>
        <a:lstStyle/>
        <a:p>
          <a:endParaRPr lang="fr-FR"/>
        </a:p>
      </dgm:t>
    </dgm:pt>
    <dgm:pt modelId="{688E8E3D-4BB8-47DC-9A9B-A1AB7723E59D}" type="pres">
      <dgm:prSet presAssocID="{F17EA9A3-9694-4B36-A7E1-F44FD852E086}" presName="linearFlow" presStyleCnt="0">
        <dgm:presLayoutVars>
          <dgm:dir/>
          <dgm:resizeHandles val="exact"/>
        </dgm:presLayoutVars>
      </dgm:prSet>
      <dgm:spPr/>
    </dgm:pt>
    <dgm:pt modelId="{A60DADE7-04FB-4406-949C-F5D51F20F9E1}" type="pres">
      <dgm:prSet presAssocID="{895A5BBA-A1E1-4E92-9317-709A08E7A55D}" presName="composite" presStyleCnt="0"/>
      <dgm:spPr/>
    </dgm:pt>
    <dgm:pt modelId="{5A03F0CD-086E-4B06-A600-CC54C0932505}" type="pres">
      <dgm:prSet presAssocID="{895A5BBA-A1E1-4E92-9317-709A08E7A55D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7D69C0CD-5B9D-474F-AE76-708C1EC666BE}" type="pres">
      <dgm:prSet presAssocID="{895A5BBA-A1E1-4E92-9317-709A08E7A55D}" presName="txShp" presStyleLbl="node1" presStyleIdx="0" presStyleCnt="6">
        <dgm:presLayoutVars>
          <dgm:bulletEnabled val="1"/>
        </dgm:presLayoutVars>
      </dgm:prSet>
      <dgm:spPr/>
    </dgm:pt>
    <dgm:pt modelId="{DAB313F3-F3FD-4C90-91DD-7AE7BD0193D0}" type="pres">
      <dgm:prSet presAssocID="{727F28A1-3355-427A-A886-2B294C9923CB}" presName="spacing" presStyleCnt="0"/>
      <dgm:spPr/>
    </dgm:pt>
    <dgm:pt modelId="{C7ED8FB0-CAA6-4E54-BDDF-925C93042875}" type="pres">
      <dgm:prSet presAssocID="{2CD4160B-E3CB-4477-B6B7-B4DC7431D611}" presName="composite" presStyleCnt="0"/>
      <dgm:spPr/>
    </dgm:pt>
    <dgm:pt modelId="{70D1A23D-10AD-4C2F-BEDD-9C486B5AB289}" type="pres">
      <dgm:prSet presAssocID="{2CD4160B-E3CB-4477-B6B7-B4DC7431D611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68D882D9-AFD4-4EA5-9F78-34A866B8D610}" type="pres">
      <dgm:prSet presAssocID="{2CD4160B-E3CB-4477-B6B7-B4DC7431D611}" presName="txShp" presStyleLbl="node1" presStyleIdx="1" presStyleCnt="6">
        <dgm:presLayoutVars>
          <dgm:bulletEnabled val="1"/>
        </dgm:presLayoutVars>
      </dgm:prSet>
      <dgm:spPr/>
    </dgm:pt>
    <dgm:pt modelId="{A14EAE66-B30B-4BCC-A232-55C569696936}" type="pres">
      <dgm:prSet presAssocID="{D004D0E7-1B26-4DBF-B881-EB446D8D6469}" presName="spacing" presStyleCnt="0"/>
      <dgm:spPr/>
    </dgm:pt>
    <dgm:pt modelId="{9E455D2B-274A-4930-A173-FD924FB7D42C}" type="pres">
      <dgm:prSet presAssocID="{CAF5D19C-03E4-4A72-AAD3-89EBA5B728B0}" presName="composite" presStyleCnt="0"/>
      <dgm:spPr/>
    </dgm:pt>
    <dgm:pt modelId="{CA99569C-9A23-47F6-B26E-68448FD37B62}" type="pres">
      <dgm:prSet presAssocID="{CAF5D19C-03E4-4A72-AAD3-89EBA5B728B0}" presName="imgShp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47EB9CA-1373-4E01-97B9-A97C78984746}" type="pres">
      <dgm:prSet presAssocID="{CAF5D19C-03E4-4A72-AAD3-89EBA5B728B0}" presName="txShp" presStyleLbl="node1" presStyleIdx="2" presStyleCnt="6">
        <dgm:presLayoutVars>
          <dgm:bulletEnabled val="1"/>
        </dgm:presLayoutVars>
      </dgm:prSet>
      <dgm:spPr/>
    </dgm:pt>
    <dgm:pt modelId="{9FD161B1-AE32-4266-9A0D-2F4605AF03E6}" type="pres">
      <dgm:prSet presAssocID="{C0FF6B31-FA99-48EA-89ED-D3E8C88CFE3A}" presName="spacing" presStyleCnt="0"/>
      <dgm:spPr/>
    </dgm:pt>
    <dgm:pt modelId="{C5CAD779-AD7D-4A48-8AC5-43821E9A6CAA}" type="pres">
      <dgm:prSet presAssocID="{46278ECC-1954-4B1A-99AF-D3390B6B6F02}" presName="composite" presStyleCnt="0"/>
      <dgm:spPr/>
    </dgm:pt>
    <dgm:pt modelId="{9CD41A3B-A010-4706-80F5-456E4505B0ED}" type="pres">
      <dgm:prSet presAssocID="{46278ECC-1954-4B1A-99AF-D3390B6B6F02}" presName="imgShp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D2EB17E-222F-4334-8362-B63D1E8E28DE}" type="pres">
      <dgm:prSet presAssocID="{46278ECC-1954-4B1A-99AF-D3390B6B6F02}" presName="txShp" presStyleLbl="node1" presStyleIdx="3" presStyleCnt="6">
        <dgm:presLayoutVars>
          <dgm:bulletEnabled val="1"/>
        </dgm:presLayoutVars>
      </dgm:prSet>
      <dgm:spPr/>
    </dgm:pt>
    <dgm:pt modelId="{6261B9D9-5BE3-47A6-B00F-A57B32166916}" type="pres">
      <dgm:prSet presAssocID="{A5AB366F-21AD-4759-8AE3-F58034C41273}" presName="spacing" presStyleCnt="0"/>
      <dgm:spPr/>
    </dgm:pt>
    <dgm:pt modelId="{E7ED3064-B683-4346-8DE0-85ED933FD681}" type="pres">
      <dgm:prSet presAssocID="{8C7CA10A-E595-49F9-8D4E-BF65FF6985EE}" presName="composite" presStyleCnt="0"/>
      <dgm:spPr/>
    </dgm:pt>
    <dgm:pt modelId="{852388EA-F952-4C9F-A81A-23FD2FAEB1E9}" type="pres">
      <dgm:prSet presAssocID="{8C7CA10A-E595-49F9-8D4E-BF65FF6985EE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B7BD5F-DD19-4C7E-9153-D3CFCFCED930}" type="pres">
      <dgm:prSet presAssocID="{8C7CA10A-E595-49F9-8D4E-BF65FF6985EE}" presName="txShp" presStyleLbl="node1" presStyleIdx="4" presStyleCnt="6">
        <dgm:presLayoutVars>
          <dgm:bulletEnabled val="1"/>
        </dgm:presLayoutVars>
      </dgm:prSet>
      <dgm:spPr/>
    </dgm:pt>
    <dgm:pt modelId="{216ACD22-EC2A-4108-BB33-117BF26EBBFE}" type="pres">
      <dgm:prSet presAssocID="{4D289988-26E1-41E2-ADF3-AA238C66FF82}" presName="spacing" presStyleCnt="0"/>
      <dgm:spPr/>
    </dgm:pt>
    <dgm:pt modelId="{DFA36800-B391-44AA-ADE0-3A08F5839959}" type="pres">
      <dgm:prSet presAssocID="{85094D91-A0C9-4B32-8065-8A670AF8250B}" presName="composite" presStyleCnt="0"/>
      <dgm:spPr/>
    </dgm:pt>
    <dgm:pt modelId="{A3CCEE34-3747-4FC3-9829-66FA60BDD7F2}" type="pres">
      <dgm:prSet presAssocID="{85094D91-A0C9-4B32-8065-8A670AF8250B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517A188-82EA-442B-A2C2-AD8AEFD8DDA2}" type="pres">
      <dgm:prSet presAssocID="{85094D91-A0C9-4B32-8065-8A670AF8250B}" presName="txShp" presStyleLbl="node1" presStyleIdx="5" presStyleCnt="6">
        <dgm:presLayoutVars>
          <dgm:bulletEnabled val="1"/>
        </dgm:presLayoutVars>
      </dgm:prSet>
      <dgm:spPr/>
    </dgm:pt>
  </dgm:ptLst>
  <dgm:cxnLst>
    <dgm:cxn modelId="{DE0B8B36-7230-4C7E-8860-482C06C16064}" type="presOf" srcId="{8C7CA10A-E595-49F9-8D4E-BF65FF6985EE}" destId="{27B7BD5F-DD19-4C7E-9153-D3CFCFCED930}" srcOrd="0" destOrd="0" presId="urn:microsoft.com/office/officeart/2005/8/layout/vList3"/>
    <dgm:cxn modelId="{B1AEB15D-60F9-4EFD-AD19-C58C0A4D1C0A}" type="presOf" srcId="{2CD4160B-E3CB-4477-B6B7-B4DC7431D611}" destId="{68D882D9-AFD4-4EA5-9F78-34A866B8D610}" srcOrd="0" destOrd="0" presId="urn:microsoft.com/office/officeart/2005/8/layout/vList3"/>
    <dgm:cxn modelId="{CED75F46-1950-4421-9978-7566D0A6FFF9}" type="presOf" srcId="{85094D91-A0C9-4B32-8065-8A670AF8250B}" destId="{6517A188-82EA-442B-A2C2-AD8AEFD8DDA2}" srcOrd="0" destOrd="0" presId="urn:microsoft.com/office/officeart/2005/8/layout/vList3"/>
    <dgm:cxn modelId="{31462047-D942-41E8-AD99-6F1D6688E70F}" srcId="{F17EA9A3-9694-4B36-A7E1-F44FD852E086}" destId="{CAF5D19C-03E4-4A72-AAD3-89EBA5B728B0}" srcOrd="2" destOrd="0" parTransId="{F2874DD1-6528-4636-AB44-87A6EB7D1577}" sibTransId="{C0FF6B31-FA99-48EA-89ED-D3E8C88CFE3A}"/>
    <dgm:cxn modelId="{6A54DE89-493D-4020-8FC9-6A32CD556E05}" srcId="{F17EA9A3-9694-4B36-A7E1-F44FD852E086}" destId="{2CD4160B-E3CB-4477-B6B7-B4DC7431D611}" srcOrd="1" destOrd="0" parTransId="{656EF717-A751-402F-947D-37FE0924EC64}" sibTransId="{D004D0E7-1B26-4DBF-B881-EB446D8D6469}"/>
    <dgm:cxn modelId="{F59B4091-DE3B-4798-ADA2-58E2691575CB}" srcId="{F17EA9A3-9694-4B36-A7E1-F44FD852E086}" destId="{46278ECC-1954-4B1A-99AF-D3390B6B6F02}" srcOrd="3" destOrd="0" parTransId="{63C46CD5-160D-450C-8093-FE20CEB0BBE3}" sibTransId="{A5AB366F-21AD-4759-8AE3-F58034C41273}"/>
    <dgm:cxn modelId="{1BE492B2-97F9-4EF3-983E-48686339BD6C}" type="presOf" srcId="{46278ECC-1954-4B1A-99AF-D3390B6B6F02}" destId="{1D2EB17E-222F-4334-8362-B63D1E8E28DE}" srcOrd="0" destOrd="0" presId="urn:microsoft.com/office/officeart/2005/8/layout/vList3"/>
    <dgm:cxn modelId="{305A44BD-4F85-4E19-A3B3-7B4D1C698DD7}" type="presOf" srcId="{895A5BBA-A1E1-4E92-9317-709A08E7A55D}" destId="{7D69C0CD-5B9D-474F-AE76-708C1EC666BE}" srcOrd="0" destOrd="0" presId="urn:microsoft.com/office/officeart/2005/8/layout/vList3"/>
    <dgm:cxn modelId="{2A8CE1D5-9471-4D0A-B3A7-586A025570C8}" srcId="{F17EA9A3-9694-4B36-A7E1-F44FD852E086}" destId="{8C7CA10A-E595-49F9-8D4E-BF65FF6985EE}" srcOrd="4" destOrd="0" parTransId="{9BD129D7-AB46-4278-9354-35BB8FF2E305}" sibTransId="{4D289988-26E1-41E2-ADF3-AA238C66FF82}"/>
    <dgm:cxn modelId="{E120D6E5-C45F-4356-B8C2-610F98626237}" type="presOf" srcId="{F17EA9A3-9694-4B36-A7E1-F44FD852E086}" destId="{688E8E3D-4BB8-47DC-9A9B-A1AB7723E59D}" srcOrd="0" destOrd="0" presId="urn:microsoft.com/office/officeart/2005/8/layout/vList3"/>
    <dgm:cxn modelId="{EBF387EF-A9EB-464B-AF3E-A6502F121D46}" type="presOf" srcId="{CAF5D19C-03E4-4A72-AAD3-89EBA5B728B0}" destId="{447EB9CA-1373-4E01-97B9-A97C78984746}" srcOrd="0" destOrd="0" presId="urn:microsoft.com/office/officeart/2005/8/layout/vList3"/>
    <dgm:cxn modelId="{6B846CF6-2C2E-46DB-839D-469838C874B3}" srcId="{F17EA9A3-9694-4B36-A7E1-F44FD852E086}" destId="{895A5BBA-A1E1-4E92-9317-709A08E7A55D}" srcOrd="0" destOrd="0" parTransId="{0AD6B6C8-7BD8-4A33-85DF-7B83E5F06F26}" sibTransId="{727F28A1-3355-427A-A886-2B294C9923CB}"/>
    <dgm:cxn modelId="{284D99F8-269C-4FC3-9FA9-E04EE4B1C881}" srcId="{F17EA9A3-9694-4B36-A7E1-F44FD852E086}" destId="{85094D91-A0C9-4B32-8065-8A670AF8250B}" srcOrd="5" destOrd="0" parTransId="{D7776066-BBD0-4745-B5D9-7D44FD082B48}" sibTransId="{8B874E4A-A90C-47AC-A11B-36A4E3A74BAA}"/>
    <dgm:cxn modelId="{D3EC562D-DE9A-41DD-A111-341700EC68C9}" type="presParOf" srcId="{688E8E3D-4BB8-47DC-9A9B-A1AB7723E59D}" destId="{A60DADE7-04FB-4406-949C-F5D51F20F9E1}" srcOrd="0" destOrd="0" presId="urn:microsoft.com/office/officeart/2005/8/layout/vList3"/>
    <dgm:cxn modelId="{24DA8F74-BFB7-4550-BA8F-F58F17383CC3}" type="presParOf" srcId="{A60DADE7-04FB-4406-949C-F5D51F20F9E1}" destId="{5A03F0CD-086E-4B06-A600-CC54C0932505}" srcOrd="0" destOrd="0" presId="urn:microsoft.com/office/officeart/2005/8/layout/vList3"/>
    <dgm:cxn modelId="{8C32F079-9906-4F1A-A3EC-6C052DC93EB7}" type="presParOf" srcId="{A60DADE7-04FB-4406-949C-F5D51F20F9E1}" destId="{7D69C0CD-5B9D-474F-AE76-708C1EC666BE}" srcOrd="1" destOrd="0" presId="urn:microsoft.com/office/officeart/2005/8/layout/vList3"/>
    <dgm:cxn modelId="{DCCB5593-2BB6-48BC-B976-22D608D41EB1}" type="presParOf" srcId="{688E8E3D-4BB8-47DC-9A9B-A1AB7723E59D}" destId="{DAB313F3-F3FD-4C90-91DD-7AE7BD0193D0}" srcOrd="1" destOrd="0" presId="urn:microsoft.com/office/officeart/2005/8/layout/vList3"/>
    <dgm:cxn modelId="{0B79AE13-6CA4-4A16-9854-AA8DE3AF8C50}" type="presParOf" srcId="{688E8E3D-4BB8-47DC-9A9B-A1AB7723E59D}" destId="{C7ED8FB0-CAA6-4E54-BDDF-925C93042875}" srcOrd="2" destOrd="0" presId="urn:microsoft.com/office/officeart/2005/8/layout/vList3"/>
    <dgm:cxn modelId="{C7869E1B-5BF9-483B-BECF-D7934AE46916}" type="presParOf" srcId="{C7ED8FB0-CAA6-4E54-BDDF-925C93042875}" destId="{70D1A23D-10AD-4C2F-BEDD-9C486B5AB289}" srcOrd="0" destOrd="0" presId="urn:microsoft.com/office/officeart/2005/8/layout/vList3"/>
    <dgm:cxn modelId="{88E56D96-EDB5-4683-A710-95B061A52B3D}" type="presParOf" srcId="{C7ED8FB0-CAA6-4E54-BDDF-925C93042875}" destId="{68D882D9-AFD4-4EA5-9F78-34A866B8D610}" srcOrd="1" destOrd="0" presId="urn:microsoft.com/office/officeart/2005/8/layout/vList3"/>
    <dgm:cxn modelId="{D0C37120-A616-4C32-AD69-8C156475785A}" type="presParOf" srcId="{688E8E3D-4BB8-47DC-9A9B-A1AB7723E59D}" destId="{A14EAE66-B30B-4BCC-A232-55C569696936}" srcOrd="3" destOrd="0" presId="urn:microsoft.com/office/officeart/2005/8/layout/vList3"/>
    <dgm:cxn modelId="{DCC2FBC1-4D9B-4C8C-B65B-BCED5B8033EE}" type="presParOf" srcId="{688E8E3D-4BB8-47DC-9A9B-A1AB7723E59D}" destId="{9E455D2B-274A-4930-A173-FD924FB7D42C}" srcOrd="4" destOrd="0" presId="urn:microsoft.com/office/officeart/2005/8/layout/vList3"/>
    <dgm:cxn modelId="{A56EBBA1-C387-473A-9621-804D2296B924}" type="presParOf" srcId="{9E455D2B-274A-4930-A173-FD924FB7D42C}" destId="{CA99569C-9A23-47F6-B26E-68448FD37B62}" srcOrd="0" destOrd="0" presId="urn:microsoft.com/office/officeart/2005/8/layout/vList3"/>
    <dgm:cxn modelId="{6B908B48-B924-41EB-814E-26FFC86AC2E9}" type="presParOf" srcId="{9E455D2B-274A-4930-A173-FD924FB7D42C}" destId="{447EB9CA-1373-4E01-97B9-A97C78984746}" srcOrd="1" destOrd="0" presId="urn:microsoft.com/office/officeart/2005/8/layout/vList3"/>
    <dgm:cxn modelId="{5B245402-B1E5-420C-BE1A-F27114689A94}" type="presParOf" srcId="{688E8E3D-4BB8-47DC-9A9B-A1AB7723E59D}" destId="{9FD161B1-AE32-4266-9A0D-2F4605AF03E6}" srcOrd="5" destOrd="0" presId="urn:microsoft.com/office/officeart/2005/8/layout/vList3"/>
    <dgm:cxn modelId="{A3C7941E-03FD-439C-B162-ED469AB959EA}" type="presParOf" srcId="{688E8E3D-4BB8-47DC-9A9B-A1AB7723E59D}" destId="{C5CAD779-AD7D-4A48-8AC5-43821E9A6CAA}" srcOrd="6" destOrd="0" presId="urn:microsoft.com/office/officeart/2005/8/layout/vList3"/>
    <dgm:cxn modelId="{1214BFD8-5665-4569-9C04-6C072F3A567E}" type="presParOf" srcId="{C5CAD779-AD7D-4A48-8AC5-43821E9A6CAA}" destId="{9CD41A3B-A010-4706-80F5-456E4505B0ED}" srcOrd="0" destOrd="0" presId="urn:microsoft.com/office/officeart/2005/8/layout/vList3"/>
    <dgm:cxn modelId="{9E97DDDB-9687-41E4-8947-49F432E1D373}" type="presParOf" srcId="{C5CAD779-AD7D-4A48-8AC5-43821E9A6CAA}" destId="{1D2EB17E-222F-4334-8362-B63D1E8E28DE}" srcOrd="1" destOrd="0" presId="urn:microsoft.com/office/officeart/2005/8/layout/vList3"/>
    <dgm:cxn modelId="{FAA80B19-84B7-4779-AA8F-98FE925A80B6}" type="presParOf" srcId="{688E8E3D-4BB8-47DC-9A9B-A1AB7723E59D}" destId="{6261B9D9-5BE3-47A6-B00F-A57B32166916}" srcOrd="7" destOrd="0" presId="urn:microsoft.com/office/officeart/2005/8/layout/vList3"/>
    <dgm:cxn modelId="{869AFD5C-43DC-4627-9386-AFB8D6824E4F}" type="presParOf" srcId="{688E8E3D-4BB8-47DC-9A9B-A1AB7723E59D}" destId="{E7ED3064-B683-4346-8DE0-85ED933FD681}" srcOrd="8" destOrd="0" presId="urn:microsoft.com/office/officeart/2005/8/layout/vList3"/>
    <dgm:cxn modelId="{08F30F76-0000-408B-AFEF-4A76100EA096}" type="presParOf" srcId="{E7ED3064-B683-4346-8DE0-85ED933FD681}" destId="{852388EA-F952-4C9F-A81A-23FD2FAEB1E9}" srcOrd="0" destOrd="0" presId="urn:microsoft.com/office/officeart/2005/8/layout/vList3"/>
    <dgm:cxn modelId="{04629C5F-78FA-4279-B7D2-19A80392BB0B}" type="presParOf" srcId="{E7ED3064-B683-4346-8DE0-85ED933FD681}" destId="{27B7BD5F-DD19-4C7E-9153-D3CFCFCED930}" srcOrd="1" destOrd="0" presId="urn:microsoft.com/office/officeart/2005/8/layout/vList3"/>
    <dgm:cxn modelId="{8FCEB961-07FA-4DFE-ABC3-49653F046ADD}" type="presParOf" srcId="{688E8E3D-4BB8-47DC-9A9B-A1AB7723E59D}" destId="{216ACD22-EC2A-4108-BB33-117BF26EBBFE}" srcOrd="9" destOrd="0" presId="urn:microsoft.com/office/officeart/2005/8/layout/vList3"/>
    <dgm:cxn modelId="{01F5E94F-9EA5-46FA-A04C-89EF3724AFF3}" type="presParOf" srcId="{688E8E3D-4BB8-47DC-9A9B-A1AB7723E59D}" destId="{DFA36800-B391-44AA-ADE0-3A08F5839959}" srcOrd="10" destOrd="0" presId="urn:microsoft.com/office/officeart/2005/8/layout/vList3"/>
    <dgm:cxn modelId="{1B608D53-F64C-4BE7-A5A1-5E26F4BEC4E4}" type="presParOf" srcId="{DFA36800-B391-44AA-ADE0-3A08F5839959}" destId="{A3CCEE34-3747-4FC3-9829-66FA60BDD7F2}" srcOrd="0" destOrd="0" presId="urn:microsoft.com/office/officeart/2005/8/layout/vList3"/>
    <dgm:cxn modelId="{723BB5A8-031A-4CEE-A0EA-9FB5CBC2A866}" type="presParOf" srcId="{DFA36800-B391-44AA-ADE0-3A08F5839959}" destId="{6517A188-82EA-442B-A2C2-AD8AEFD8DD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9C0CD-5B9D-474F-AE76-708C1EC666BE}">
      <dsp:nvSpPr>
        <dsp:cNvPr id="0" name=""/>
        <dsp:cNvSpPr/>
      </dsp:nvSpPr>
      <dsp:spPr>
        <a:xfrm rot="10800000">
          <a:off x="1061005" y="248"/>
          <a:ext cx="3794960" cy="420528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Informatique - Electronique</a:t>
          </a:r>
        </a:p>
      </dsp:txBody>
      <dsp:txXfrm rot="10800000">
        <a:off x="1166137" y="248"/>
        <a:ext cx="3689828" cy="420528"/>
      </dsp:txXfrm>
    </dsp:sp>
    <dsp:sp modelId="{5A03F0CD-086E-4B06-A600-CC54C0932505}">
      <dsp:nvSpPr>
        <dsp:cNvPr id="0" name=""/>
        <dsp:cNvSpPr/>
      </dsp:nvSpPr>
      <dsp:spPr>
        <a:xfrm>
          <a:off x="850741" y="248"/>
          <a:ext cx="420528" cy="4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882D9-AFD4-4EA5-9F78-34A866B8D610}">
      <dsp:nvSpPr>
        <dsp:cNvPr id="0" name=""/>
        <dsp:cNvSpPr/>
      </dsp:nvSpPr>
      <dsp:spPr>
        <a:xfrm rot="10800000">
          <a:off x="1061005" y="546307"/>
          <a:ext cx="3794960" cy="420528"/>
        </a:xfrm>
        <a:prstGeom prst="homePlat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Conception/Réalisation de produits</a:t>
          </a:r>
        </a:p>
      </dsp:txBody>
      <dsp:txXfrm rot="10800000">
        <a:off x="1166137" y="546307"/>
        <a:ext cx="3689828" cy="420528"/>
      </dsp:txXfrm>
    </dsp:sp>
    <dsp:sp modelId="{70D1A23D-10AD-4C2F-BEDD-9C486B5AB289}">
      <dsp:nvSpPr>
        <dsp:cNvPr id="0" name=""/>
        <dsp:cNvSpPr/>
      </dsp:nvSpPr>
      <dsp:spPr>
        <a:xfrm>
          <a:off x="850741" y="546307"/>
          <a:ext cx="420528" cy="42052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EB9CA-1373-4E01-97B9-A97C78984746}">
      <dsp:nvSpPr>
        <dsp:cNvPr id="0" name=""/>
        <dsp:cNvSpPr/>
      </dsp:nvSpPr>
      <dsp:spPr>
        <a:xfrm rot="10800000">
          <a:off x="1061005" y="1092366"/>
          <a:ext cx="3794960" cy="420528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Conception/Réalisation de processus</a:t>
          </a:r>
        </a:p>
      </dsp:txBody>
      <dsp:txXfrm rot="10800000">
        <a:off x="1166137" y="1092366"/>
        <a:ext cx="3689828" cy="420528"/>
      </dsp:txXfrm>
    </dsp:sp>
    <dsp:sp modelId="{CA99569C-9A23-47F6-B26E-68448FD37B62}">
      <dsp:nvSpPr>
        <dsp:cNvPr id="0" name=""/>
        <dsp:cNvSpPr/>
      </dsp:nvSpPr>
      <dsp:spPr>
        <a:xfrm>
          <a:off x="850741" y="1092366"/>
          <a:ext cx="420528" cy="4205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B17E-222F-4334-8362-B63D1E8E28DE}">
      <dsp:nvSpPr>
        <dsp:cNvPr id="0" name=""/>
        <dsp:cNvSpPr/>
      </dsp:nvSpPr>
      <dsp:spPr>
        <a:xfrm rot="10800000">
          <a:off x="1061005" y="1638425"/>
          <a:ext cx="3794960" cy="420528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Services Techniques</a:t>
          </a:r>
        </a:p>
      </dsp:txBody>
      <dsp:txXfrm rot="10800000">
        <a:off x="1166137" y="1638425"/>
        <a:ext cx="3689828" cy="420528"/>
      </dsp:txXfrm>
    </dsp:sp>
    <dsp:sp modelId="{9CD41A3B-A010-4706-80F5-456E4505B0ED}">
      <dsp:nvSpPr>
        <dsp:cNvPr id="0" name=""/>
        <dsp:cNvSpPr/>
      </dsp:nvSpPr>
      <dsp:spPr>
        <a:xfrm>
          <a:off x="850741" y="1638425"/>
          <a:ext cx="420528" cy="42052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7BD5F-DD19-4C7E-9153-D3CFCFCED930}">
      <dsp:nvSpPr>
        <dsp:cNvPr id="0" name=""/>
        <dsp:cNvSpPr/>
      </dsp:nvSpPr>
      <dsp:spPr>
        <a:xfrm rot="10800000">
          <a:off x="1061005" y="2184485"/>
          <a:ext cx="3794960" cy="420528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n>
                <a:solidFill>
                  <a:schemeClr val="tx1"/>
                </a:solidFill>
              </a:ln>
            </a:rPr>
            <a:t>Habitat</a:t>
          </a:r>
        </a:p>
      </dsp:txBody>
      <dsp:txXfrm rot="10800000">
        <a:off x="1166137" y="2184485"/>
        <a:ext cx="3689828" cy="420528"/>
      </dsp:txXfrm>
    </dsp:sp>
    <dsp:sp modelId="{852388EA-F952-4C9F-A81A-23FD2FAEB1E9}">
      <dsp:nvSpPr>
        <dsp:cNvPr id="0" name=""/>
        <dsp:cNvSpPr/>
      </dsp:nvSpPr>
      <dsp:spPr>
        <a:xfrm>
          <a:off x="850741" y="2184485"/>
          <a:ext cx="420528" cy="42052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7A188-82EA-442B-A2C2-AD8AEFD8DDA2}">
      <dsp:nvSpPr>
        <dsp:cNvPr id="0" name=""/>
        <dsp:cNvSpPr/>
      </dsp:nvSpPr>
      <dsp:spPr>
        <a:xfrm rot="10800000">
          <a:off x="1061005" y="2730544"/>
          <a:ext cx="3794960" cy="420528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Commerce</a:t>
          </a:r>
        </a:p>
      </dsp:txBody>
      <dsp:txXfrm rot="10800000">
        <a:off x="1166137" y="2730544"/>
        <a:ext cx="3689828" cy="420528"/>
      </dsp:txXfrm>
    </dsp:sp>
    <dsp:sp modelId="{A3CCEE34-3747-4FC3-9829-66FA60BDD7F2}">
      <dsp:nvSpPr>
        <dsp:cNvPr id="0" name=""/>
        <dsp:cNvSpPr/>
      </dsp:nvSpPr>
      <dsp:spPr>
        <a:xfrm>
          <a:off x="850741" y="2730544"/>
          <a:ext cx="420528" cy="420528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9C0CD-5B9D-474F-AE76-708C1EC666BE}">
      <dsp:nvSpPr>
        <dsp:cNvPr id="0" name=""/>
        <dsp:cNvSpPr/>
      </dsp:nvSpPr>
      <dsp:spPr>
        <a:xfrm rot="10800000">
          <a:off x="936909" y="2032"/>
          <a:ext cx="3193413" cy="530215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Social et Familiale</a:t>
          </a:r>
        </a:p>
      </dsp:txBody>
      <dsp:txXfrm rot="10800000">
        <a:off x="1069463" y="2032"/>
        <a:ext cx="3060859" cy="530215"/>
      </dsp:txXfrm>
    </dsp:sp>
    <dsp:sp modelId="{5A03F0CD-086E-4B06-A600-CC54C0932505}">
      <dsp:nvSpPr>
        <dsp:cNvPr id="0" name=""/>
        <dsp:cNvSpPr/>
      </dsp:nvSpPr>
      <dsp:spPr>
        <a:xfrm>
          <a:off x="671802" y="2032"/>
          <a:ext cx="530215" cy="53021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882D9-AFD4-4EA5-9F78-34A866B8D610}">
      <dsp:nvSpPr>
        <dsp:cNvPr id="0" name=""/>
        <dsp:cNvSpPr/>
      </dsp:nvSpPr>
      <dsp:spPr>
        <a:xfrm rot="10800000">
          <a:off x="936909" y="690520"/>
          <a:ext cx="3193413" cy="530215"/>
        </a:xfrm>
        <a:prstGeom prst="homePlat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Management - Administration</a:t>
          </a:r>
        </a:p>
      </dsp:txBody>
      <dsp:txXfrm rot="10800000">
        <a:off x="1069463" y="690520"/>
        <a:ext cx="3060859" cy="530215"/>
      </dsp:txXfrm>
    </dsp:sp>
    <dsp:sp modelId="{70D1A23D-10AD-4C2F-BEDD-9C486B5AB289}">
      <dsp:nvSpPr>
        <dsp:cNvPr id="0" name=""/>
        <dsp:cNvSpPr/>
      </dsp:nvSpPr>
      <dsp:spPr>
        <a:xfrm>
          <a:off x="671802" y="690520"/>
          <a:ext cx="530215" cy="5302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EB9CA-1373-4E01-97B9-A97C78984746}">
      <dsp:nvSpPr>
        <dsp:cNvPr id="0" name=""/>
        <dsp:cNvSpPr/>
      </dsp:nvSpPr>
      <dsp:spPr>
        <a:xfrm rot="10800000">
          <a:off x="936909" y="1379009"/>
          <a:ext cx="3193413" cy="530215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Comptabilité Gestion Finance</a:t>
          </a:r>
        </a:p>
      </dsp:txBody>
      <dsp:txXfrm rot="10800000">
        <a:off x="1069463" y="1379009"/>
        <a:ext cx="3060859" cy="530215"/>
      </dsp:txXfrm>
    </dsp:sp>
    <dsp:sp modelId="{CA99569C-9A23-47F6-B26E-68448FD37B62}">
      <dsp:nvSpPr>
        <dsp:cNvPr id="0" name=""/>
        <dsp:cNvSpPr/>
      </dsp:nvSpPr>
      <dsp:spPr>
        <a:xfrm>
          <a:off x="671802" y="1379009"/>
          <a:ext cx="530215" cy="5302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B17E-222F-4334-8362-B63D1E8E28DE}">
      <dsp:nvSpPr>
        <dsp:cNvPr id="0" name=""/>
        <dsp:cNvSpPr/>
      </dsp:nvSpPr>
      <dsp:spPr>
        <a:xfrm rot="10800000">
          <a:off x="936909" y="2067497"/>
          <a:ext cx="3193413" cy="530215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Commerce</a:t>
          </a:r>
        </a:p>
      </dsp:txBody>
      <dsp:txXfrm rot="10800000">
        <a:off x="1069463" y="2067497"/>
        <a:ext cx="3060859" cy="530215"/>
      </dsp:txXfrm>
    </dsp:sp>
    <dsp:sp modelId="{9CD41A3B-A010-4706-80F5-456E4505B0ED}">
      <dsp:nvSpPr>
        <dsp:cNvPr id="0" name=""/>
        <dsp:cNvSpPr/>
      </dsp:nvSpPr>
      <dsp:spPr>
        <a:xfrm>
          <a:off x="671802" y="2067497"/>
          <a:ext cx="530215" cy="53021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7BD5F-DD19-4C7E-9153-D3CFCFCED930}">
      <dsp:nvSpPr>
        <dsp:cNvPr id="0" name=""/>
        <dsp:cNvSpPr/>
      </dsp:nvSpPr>
      <dsp:spPr>
        <a:xfrm rot="10800000">
          <a:off x="936909" y="2755985"/>
          <a:ext cx="3193413" cy="530215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Informatique - Logistique</a:t>
          </a:r>
          <a:endParaRPr lang="fr-FR" sz="1600" kern="1200">
            <a:ln>
              <a:solidFill>
                <a:schemeClr val="tx1"/>
              </a:solidFill>
            </a:ln>
          </a:endParaRPr>
        </a:p>
      </dsp:txBody>
      <dsp:txXfrm rot="10800000">
        <a:off x="1069463" y="2755985"/>
        <a:ext cx="3060859" cy="530215"/>
      </dsp:txXfrm>
    </dsp:sp>
    <dsp:sp modelId="{852388EA-F952-4C9F-A81A-23FD2FAEB1E9}">
      <dsp:nvSpPr>
        <dsp:cNvPr id="0" name=""/>
        <dsp:cNvSpPr/>
      </dsp:nvSpPr>
      <dsp:spPr>
        <a:xfrm>
          <a:off x="671802" y="2755985"/>
          <a:ext cx="530215" cy="530215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7A188-82EA-442B-A2C2-AD8AEFD8DDA2}">
      <dsp:nvSpPr>
        <dsp:cNvPr id="0" name=""/>
        <dsp:cNvSpPr/>
      </dsp:nvSpPr>
      <dsp:spPr>
        <a:xfrm rot="10800000">
          <a:off x="936909" y="3444474"/>
          <a:ext cx="3193413" cy="530215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Tourisme Hôtellerie Restauration</a:t>
          </a:r>
        </a:p>
      </dsp:txBody>
      <dsp:txXfrm rot="10800000">
        <a:off x="1069463" y="3444474"/>
        <a:ext cx="3060859" cy="530215"/>
      </dsp:txXfrm>
    </dsp:sp>
    <dsp:sp modelId="{A3CCEE34-3747-4FC3-9829-66FA60BDD7F2}">
      <dsp:nvSpPr>
        <dsp:cNvPr id="0" name=""/>
        <dsp:cNvSpPr/>
      </dsp:nvSpPr>
      <dsp:spPr>
        <a:xfrm>
          <a:off x="671802" y="3444474"/>
          <a:ext cx="530215" cy="53021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27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re de section X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0000" y="0"/>
            <a:ext cx="6037553" cy="16002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5760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00874" y="1885278"/>
            <a:ext cx="5996679" cy="49727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895753" y="1564341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18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6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8B4D8-0AF6-4333-9EA0-1AECAE022804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52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2C988A-86D5-4929-883E-AA87E0B5469F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72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499D1-B137-4EF3-AEF5-391B484E80BC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52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73E03-3F8D-4EE2-9E67-8E6C0F72509A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4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6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39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28/03/2022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5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6258" y="1"/>
            <a:ext cx="11399484" cy="102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2229" y="1248228"/>
            <a:ext cx="11727542" cy="511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2229" y="64032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D1E5E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fld id="{1A3D9B3B-1EC8-4BC4-B783-7630517B3190}" type="datetimeFigureOut">
              <a:rPr lang="fr-FR" smtClean="0"/>
              <a:pPr/>
              <a:t>28/03/2022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599" y="64032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CCE4D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endParaRPr lang="fr-FR" dirty="0"/>
          </a:p>
        </p:txBody>
      </p:sp>
      <p:sp>
        <p:nvSpPr>
          <p:cNvPr id="11" name="Ellipse 10"/>
          <p:cNvSpPr/>
          <p:nvPr userDrawn="1"/>
        </p:nvSpPr>
        <p:spPr>
          <a:xfrm>
            <a:off x="11795742" y="35861"/>
            <a:ext cx="360398" cy="360398"/>
          </a:xfrm>
          <a:prstGeom prst="ellipse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fld id="{02196018-509E-4570-898D-D0D576E6803E}" type="slidenum">
              <a:rPr lang="fr-FR" sz="1100" smtClean="0"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rPr>
              <a:pPr/>
              <a:t>‹N°›</a:t>
            </a:fld>
            <a:endParaRPr lang="fr-FR" sz="1100" dirty="0">
              <a:latin typeface="Segoe UI Semibold" panose="020B0702040204020203" pitchFamily="34" charset="0"/>
              <a:ea typeface="Adobe Gothic Std B" panose="020B0800000000000000" pitchFamily="34" charset="-12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455368"/>
          </a:solidFill>
          <a:latin typeface="Segoe UI Semibold" panose="020B0702040204020203" pitchFamily="34" charset="0"/>
          <a:ea typeface="Adobe Gothic Std B" panose="020B0800000000000000" pitchFamily="34" charset="-128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ignementsup-recherche.gouv.fr/sites/default/files/imported_files/documents/NF_2021_02_cpge_num_1374823.pdf" TargetMode="External"/><Relationship Id="rId2" Type="http://schemas.openxmlformats.org/officeDocument/2006/relationships/hyperlink" Target="https://www.enseignementsup-recherche.gouv.fr/sites/default/files/imported_files/documents/NF_IUT_juin_2018_f_96690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éléments d’orientation suite à la réforme du bac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6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290D9-94AE-4651-886B-E27B7D8E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Préparatoires aux Grandes Ecoles </a:t>
            </a:r>
            <a:br>
              <a:rPr lang="fr-FR" dirty="0"/>
            </a:br>
            <a:r>
              <a:rPr lang="fr-FR" dirty="0"/>
              <a:t>(CPGE, classe prépa…)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6D6687-40B5-402E-B2BE-7FFEEA99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516B39-5611-4CE8-A99C-F8DE52567047}"/>
              </a:ext>
            </a:extLst>
          </p:cNvPr>
          <p:cNvSpPr/>
          <p:nvPr/>
        </p:nvSpPr>
        <p:spPr>
          <a:xfrm>
            <a:off x="325120" y="1369776"/>
            <a:ext cx="5394960" cy="99242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Général</a:t>
            </a:r>
          </a:p>
          <a:p>
            <a:pPr algn="ctr"/>
            <a:r>
              <a:rPr lang="fr-FR" dirty="0"/>
              <a:t>Spécialité MATHS </a:t>
            </a:r>
          </a:p>
          <a:p>
            <a:pPr algn="ctr"/>
            <a:r>
              <a:rPr lang="fr-FR" dirty="0"/>
              <a:t>+ Autre Spécialité scientifique </a:t>
            </a:r>
            <a:r>
              <a:rPr lang="fr-FR" b="1" dirty="0"/>
              <a:t>(DONT SI)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1DDEA4A-DDA7-4967-A446-97E05E97FE8B}"/>
              </a:ext>
            </a:extLst>
          </p:cNvPr>
          <p:cNvSpPr/>
          <p:nvPr/>
        </p:nvSpPr>
        <p:spPr>
          <a:xfrm>
            <a:off x="6441442" y="1336273"/>
            <a:ext cx="5394960" cy="1025927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Technologique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AA6C3EC-FA23-4225-8EE6-A2DF81E3A5E1}"/>
              </a:ext>
            </a:extLst>
          </p:cNvPr>
          <p:cNvSpPr/>
          <p:nvPr/>
        </p:nvSpPr>
        <p:spPr>
          <a:xfrm>
            <a:off x="32512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MP2I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E9EE051-87D8-47E7-B85D-5C4513CD8FC6}"/>
              </a:ext>
            </a:extLst>
          </p:cNvPr>
          <p:cNvSpPr/>
          <p:nvPr/>
        </p:nvSpPr>
        <p:spPr>
          <a:xfrm>
            <a:off x="170344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MPSI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DD50792-7822-4CAC-A30F-8D3A0D90F113}"/>
              </a:ext>
            </a:extLst>
          </p:cNvPr>
          <p:cNvSpPr/>
          <p:nvPr/>
        </p:nvSpPr>
        <p:spPr>
          <a:xfrm>
            <a:off x="308176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PCSI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926099C-0968-47F7-92BB-B4CDA120C595}"/>
              </a:ext>
            </a:extLst>
          </p:cNvPr>
          <p:cNvSpPr/>
          <p:nvPr/>
        </p:nvSpPr>
        <p:spPr>
          <a:xfrm>
            <a:off x="446008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PTSI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C731962-8281-4A18-B1C2-2BD0A83D9FFB}"/>
              </a:ext>
            </a:extLst>
          </p:cNvPr>
          <p:cNvSpPr/>
          <p:nvPr/>
        </p:nvSpPr>
        <p:spPr>
          <a:xfrm>
            <a:off x="6441442" y="3115194"/>
            <a:ext cx="539496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TSI</a:t>
            </a:r>
            <a:r>
              <a:rPr lang="fr-FR" dirty="0"/>
              <a:t> 1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624456-EBFB-4030-A2C3-0B7DCE7A13D5}"/>
              </a:ext>
            </a:extLst>
          </p:cNvPr>
          <p:cNvSpPr/>
          <p:nvPr/>
        </p:nvSpPr>
        <p:spPr>
          <a:xfrm>
            <a:off x="3352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MPI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CA9264-6571-4D71-82B8-D67FF02D97F4}"/>
              </a:ext>
            </a:extLst>
          </p:cNvPr>
          <p:cNvSpPr/>
          <p:nvPr/>
        </p:nvSpPr>
        <p:spPr>
          <a:xfrm>
            <a:off x="14564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</a:t>
            </a:r>
          </a:p>
          <a:p>
            <a:pPr algn="ctr"/>
            <a:r>
              <a:rPr lang="fr-FR" sz="1100" dirty="0"/>
              <a:t>8992 – 56%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AF14F9A-B7C4-4566-914E-BAE9E39DA306}"/>
              </a:ext>
            </a:extLst>
          </p:cNvPr>
          <p:cNvSpPr/>
          <p:nvPr/>
        </p:nvSpPr>
        <p:spPr>
          <a:xfrm>
            <a:off x="25776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PSI</a:t>
            </a:r>
          </a:p>
          <a:p>
            <a:pPr algn="ctr"/>
            <a:r>
              <a:rPr lang="fr-FR" sz="1100" dirty="0"/>
              <a:t>5742 – 67%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F895CE3-8DB1-441C-999E-415F2C9D342E}"/>
              </a:ext>
            </a:extLst>
          </p:cNvPr>
          <p:cNvSpPr/>
          <p:nvPr/>
        </p:nvSpPr>
        <p:spPr>
          <a:xfrm>
            <a:off x="36988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PC</a:t>
            </a:r>
          </a:p>
          <a:p>
            <a:pPr algn="ctr"/>
            <a:r>
              <a:rPr lang="fr-FR" sz="1100" dirty="0"/>
              <a:t>5157 – 69%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FC2384F-8087-4B97-A494-DB7673A969E1}"/>
              </a:ext>
            </a:extLst>
          </p:cNvPr>
          <p:cNvSpPr/>
          <p:nvPr/>
        </p:nvSpPr>
        <p:spPr>
          <a:xfrm>
            <a:off x="48200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</a:t>
            </a:r>
          </a:p>
          <a:p>
            <a:pPr algn="ctr"/>
            <a:r>
              <a:rPr lang="fr-FR" sz="1100" dirty="0"/>
              <a:t>2565 – 80%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DEE7908-6F1A-4FD1-B708-EC520083C17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85280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DE52A2B-7154-4700-95A2-340DBA35777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906480" y="3828597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BB53A41-BCA2-4347-8D5E-15E842B949F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148880" y="3828597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1D817B2D-19AB-4C96-A1BA-3F2C1483DE8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70080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EF93453-5588-4B88-9056-A6BE8650FB98}"/>
              </a:ext>
            </a:extLst>
          </p:cNvPr>
          <p:cNvCxnSpPr>
            <a:cxnSpLocks/>
          </p:cNvCxnSpPr>
          <p:nvPr/>
        </p:nvCxnSpPr>
        <p:spPr>
          <a:xfrm>
            <a:off x="2773632" y="3835194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00244CD-96F9-4E38-B163-23A5FDC57D94}"/>
              </a:ext>
            </a:extLst>
          </p:cNvPr>
          <p:cNvCxnSpPr>
            <a:cxnSpLocks/>
          </p:cNvCxnSpPr>
          <p:nvPr/>
        </p:nvCxnSpPr>
        <p:spPr>
          <a:xfrm>
            <a:off x="3314963" y="3835194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AA62266-DC07-41B0-8A42-92E6744955E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027680" y="4170895"/>
            <a:ext cx="0" cy="34229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FAB8D6C-2F8D-4898-9D7C-4891A0EC8400}"/>
              </a:ext>
            </a:extLst>
          </p:cNvPr>
          <p:cNvCxnSpPr>
            <a:cxnSpLocks/>
          </p:cNvCxnSpPr>
          <p:nvPr/>
        </p:nvCxnSpPr>
        <p:spPr>
          <a:xfrm flipH="1">
            <a:off x="1235280" y="4170895"/>
            <a:ext cx="3584800" cy="6597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613578DE-552B-46F6-83FE-D78CDDD52989}"/>
              </a:ext>
            </a:extLst>
          </p:cNvPr>
          <p:cNvCxnSpPr>
            <a:cxnSpLocks/>
          </p:cNvCxnSpPr>
          <p:nvPr/>
        </p:nvCxnSpPr>
        <p:spPr>
          <a:xfrm>
            <a:off x="1235280" y="3835194"/>
            <a:ext cx="0" cy="350104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B326DEB-4734-4F7A-8429-E4CF1AFB34AF}"/>
              </a:ext>
            </a:extLst>
          </p:cNvPr>
          <p:cNvCxnSpPr>
            <a:cxnSpLocks/>
          </p:cNvCxnSpPr>
          <p:nvPr/>
        </p:nvCxnSpPr>
        <p:spPr>
          <a:xfrm>
            <a:off x="4830905" y="3820791"/>
            <a:ext cx="0" cy="350104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A6F06D8-4709-4033-89BB-21AA2DDDEAE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20" y="2388597"/>
            <a:ext cx="0" cy="720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96FAD84B-2AF8-4C6B-A1D3-BADEE31A5BF6}"/>
              </a:ext>
            </a:extLst>
          </p:cNvPr>
          <p:cNvCxnSpPr>
            <a:cxnSpLocks/>
          </p:cNvCxnSpPr>
          <p:nvPr/>
        </p:nvCxnSpPr>
        <p:spPr>
          <a:xfrm>
            <a:off x="2356480" y="2388597"/>
            <a:ext cx="0" cy="710203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FF0CC6D5-D1F7-408F-B643-69510BA2BFC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11760" y="2362200"/>
            <a:ext cx="0" cy="746397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8CE00DD-46C9-49A4-AA39-AAF150D2841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090080" y="2362200"/>
            <a:ext cx="0" cy="746397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Étoile : 5 branches 74">
            <a:extLst>
              <a:ext uri="{FF2B5EF4-FFF2-40B4-BE49-F238E27FC236}">
                <a16:creationId xmlns:a16="http://schemas.microsoft.com/office/drawing/2014/main" id="{3E828756-1137-4A6F-BDD5-7AE92481EF08}"/>
              </a:ext>
            </a:extLst>
          </p:cNvPr>
          <p:cNvSpPr/>
          <p:nvPr/>
        </p:nvSpPr>
        <p:spPr>
          <a:xfrm>
            <a:off x="2430537" y="2588451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Étoile : 5 branches 75">
            <a:extLst>
              <a:ext uri="{FF2B5EF4-FFF2-40B4-BE49-F238E27FC236}">
                <a16:creationId xmlns:a16="http://schemas.microsoft.com/office/drawing/2014/main" id="{E47F54B5-0F05-48B7-BA76-B8C5B6B73FEB}"/>
              </a:ext>
            </a:extLst>
          </p:cNvPr>
          <p:cNvSpPr/>
          <p:nvPr/>
        </p:nvSpPr>
        <p:spPr>
          <a:xfrm>
            <a:off x="3757840" y="2588451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Étoile : 5 branches 76">
            <a:extLst>
              <a:ext uri="{FF2B5EF4-FFF2-40B4-BE49-F238E27FC236}">
                <a16:creationId xmlns:a16="http://schemas.microsoft.com/office/drawing/2014/main" id="{F889346A-54BC-4D15-B807-46CAE1FC832D}"/>
              </a:ext>
            </a:extLst>
          </p:cNvPr>
          <p:cNvSpPr/>
          <p:nvPr/>
        </p:nvSpPr>
        <p:spPr>
          <a:xfrm>
            <a:off x="5136159" y="2570150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Étoile : 5 branches 77">
            <a:extLst>
              <a:ext uri="{FF2B5EF4-FFF2-40B4-BE49-F238E27FC236}">
                <a16:creationId xmlns:a16="http://schemas.microsoft.com/office/drawing/2014/main" id="{3AD857E4-21C7-4CC6-B1CA-3C1F28EA372A}"/>
              </a:ext>
            </a:extLst>
          </p:cNvPr>
          <p:cNvSpPr/>
          <p:nvPr/>
        </p:nvSpPr>
        <p:spPr>
          <a:xfrm>
            <a:off x="2441077" y="3868697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Étoile : 5 branches 78">
            <a:extLst>
              <a:ext uri="{FF2B5EF4-FFF2-40B4-BE49-F238E27FC236}">
                <a16:creationId xmlns:a16="http://schemas.microsoft.com/office/drawing/2014/main" id="{2A792295-5505-4A14-9792-13753116B40C}"/>
              </a:ext>
            </a:extLst>
          </p:cNvPr>
          <p:cNvSpPr/>
          <p:nvPr/>
        </p:nvSpPr>
        <p:spPr>
          <a:xfrm>
            <a:off x="3346499" y="3861495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A8843657-AB14-4C3F-A2E0-1BB9C87BA292}"/>
              </a:ext>
            </a:extLst>
          </p:cNvPr>
          <p:cNvSpPr/>
          <p:nvPr/>
        </p:nvSpPr>
        <p:spPr>
          <a:xfrm>
            <a:off x="6441442" y="4513193"/>
            <a:ext cx="539496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TSI</a:t>
            </a:r>
            <a:r>
              <a:rPr lang="fr-FR" dirty="0"/>
              <a:t> 2</a:t>
            </a:r>
          </a:p>
          <a:p>
            <a:pPr algn="ctr"/>
            <a:r>
              <a:rPr lang="fr-FR" sz="1100" dirty="0"/>
              <a:t>1381 – 52%</a:t>
            </a:r>
            <a:r>
              <a:rPr lang="fr-FR" dirty="0"/>
              <a:t> 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4466AC0-DB6C-4443-8422-5566ADBCC7EC}"/>
              </a:ext>
            </a:extLst>
          </p:cNvPr>
          <p:cNvCxnSpPr>
            <a:cxnSpLocks/>
            <a:stCxn id="16" idx="2"/>
            <a:endCxn id="80" idx="0"/>
          </p:cNvCxnSpPr>
          <p:nvPr/>
        </p:nvCxnSpPr>
        <p:spPr>
          <a:xfrm>
            <a:off x="9138922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12D1A95-6B1D-474A-B76D-6FEF91710A9B}"/>
              </a:ext>
            </a:extLst>
          </p:cNvPr>
          <p:cNvSpPr txBox="1"/>
          <p:nvPr/>
        </p:nvSpPr>
        <p:spPr>
          <a:xfrm>
            <a:off x="181989" y="97689"/>
            <a:ext cx="172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 : Mathématiques</a:t>
            </a:r>
          </a:p>
          <a:p>
            <a:r>
              <a:rPr lang="fr-FR" sz="1000" dirty="0"/>
              <a:t>P : Physique</a:t>
            </a:r>
          </a:p>
          <a:p>
            <a:r>
              <a:rPr lang="fr-FR" sz="1000" dirty="0"/>
              <a:t>C : Chimie</a:t>
            </a:r>
          </a:p>
          <a:p>
            <a:r>
              <a:rPr lang="fr-FR" sz="1000" dirty="0"/>
              <a:t>SI : Sciences de l’ingénieur</a:t>
            </a:r>
          </a:p>
          <a:p>
            <a:r>
              <a:rPr lang="fr-FR" sz="1000" dirty="0"/>
              <a:t>T : Technologie</a:t>
            </a:r>
          </a:p>
          <a:p>
            <a:r>
              <a:rPr lang="fr-FR" sz="1000" dirty="0"/>
              <a:t>I : Informatique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1EAB233A-E98D-4925-A97F-8A56AD3FC24F}"/>
              </a:ext>
            </a:extLst>
          </p:cNvPr>
          <p:cNvSpPr/>
          <p:nvPr/>
        </p:nvSpPr>
        <p:spPr>
          <a:xfrm>
            <a:off x="335280" y="5459444"/>
            <a:ext cx="6802120" cy="82945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A PEU PRES TOUTES LES MEMES ECOLES d’INGENIEURS SUR CONCOURS</a:t>
            </a:r>
          </a:p>
          <a:p>
            <a:pPr algn="ctr"/>
            <a:r>
              <a:rPr lang="fr-FR" sz="1100" b="1" dirty="0"/>
              <a:t>(Polytechnique, groupe Centrale, groupe Mines, groupe </a:t>
            </a:r>
            <a:r>
              <a:rPr lang="fr-FR" sz="1100" b="1" dirty="0" err="1"/>
              <a:t>CCINP</a:t>
            </a:r>
            <a:r>
              <a:rPr lang="fr-FR" sz="1100" b="1" dirty="0"/>
              <a:t>, …)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CDD1973E-3383-411E-B4F5-62986227458F}"/>
              </a:ext>
            </a:extLst>
          </p:cNvPr>
          <p:cNvSpPr/>
          <p:nvPr/>
        </p:nvSpPr>
        <p:spPr>
          <a:xfrm>
            <a:off x="7524922" y="5568894"/>
            <a:ext cx="1928951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Autres écoles d’ingénieur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E05BF79-CA6A-483E-A2B7-5839596DFBB5}"/>
              </a:ext>
            </a:extLst>
          </p:cNvPr>
          <p:cNvSpPr/>
          <p:nvPr/>
        </p:nvSpPr>
        <p:spPr>
          <a:xfrm>
            <a:off x="9866791" y="5568894"/>
            <a:ext cx="1928951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Université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E3EEFA-BFB1-493C-9C26-21574D06AD8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9138922" y="2362200"/>
            <a:ext cx="0" cy="752994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6D2144D-2CF2-4573-A396-A863695A1810}"/>
              </a:ext>
            </a:extLst>
          </p:cNvPr>
          <p:cNvSpPr/>
          <p:nvPr/>
        </p:nvSpPr>
        <p:spPr>
          <a:xfrm>
            <a:off x="8371484" y="2262447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Retirer  les Pourcentages</a:t>
            </a:r>
          </a:p>
          <a:p>
            <a:pPr algn="ctr"/>
            <a:r>
              <a:rPr lang="fr-FR" dirty="0"/>
              <a:t>Pourcentages ?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8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CD2D6-DADB-4BD4-B8C7-A60E67BA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3D5AA49-C166-41F6-BDB6-9BB200772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456" y="2125003"/>
            <a:ext cx="4186143" cy="32456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22CDDE-962B-44BF-B671-C76C85C4B42F}"/>
              </a:ext>
            </a:extLst>
          </p:cNvPr>
          <p:cNvSpPr txBox="1"/>
          <p:nvPr/>
        </p:nvSpPr>
        <p:spPr>
          <a:xfrm>
            <a:off x="1005857" y="1298471"/>
            <a:ext cx="376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des collègues du secondaire voient la prépa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8BC7D5-AEFA-4971-941F-7948A8370C31}"/>
              </a:ext>
            </a:extLst>
          </p:cNvPr>
          <p:cNvSpPr txBox="1"/>
          <p:nvPr/>
        </p:nvSpPr>
        <p:spPr>
          <a:xfrm>
            <a:off x="6807202" y="1298471"/>
            <a:ext cx="498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des collègues du secondaire voient les élèves de prépa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C303E5-353D-4844-B77C-C43C9E3A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875" y="2221296"/>
            <a:ext cx="3950967" cy="2524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C4BF76-0D4C-45CB-A01A-35635317DFC5}"/>
              </a:ext>
            </a:extLst>
          </p:cNvPr>
          <p:cNvSpPr/>
          <p:nvPr/>
        </p:nvSpPr>
        <p:spPr>
          <a:xfrm>
            <a:off x="5564784" y="4745525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RETRAVAILLER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45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r>
              <a:rPr lang="fr-FR" dirty="0"/>
              <a:t>Encadrement privilégié</a:t>
            </a:r>
          </a:p>
          <a:p>
            <a:pPr lvl="1"/>
            <a:r>
              <a:rPr lang="fr-FR" dirty="0"/>
              <a:t>Une classe – Un prof</a:t>
            </a:r>
          </a:p>
          <a:p>
            <a:pPr lvl="1"/>
            <a:r>
              <a:rPr lang="fr-FR" dirty="0"/>
              <a:t>Colles</a:t>
            </a:r>
          </a:p>
          <a:p>
            <a:pPr lvl="1"/>
            <a:r>
              <a:rPr lang="fr-FR" dirty="0"/>
              <a:t>Evaluations régulières</a:t>
            </a:r>
          </a:p>
          <a:p>
            <a:r>
              <a:rPr lang="fr-FR" dirty="0"/>
              <a:t>Formation scientifique et scolaire</a:t>
            </a:r>
          </a:p>
          <a:p>
            <a:r>
              <a:rPr lang="fr-FR" dirty="0"/>
              <a:t>Notation</a:t>
            </a:r>
          </a:p>
          <a:p>
            <a:pPr lvl="1"/>
            <a:r>
              <a:rPr lang="fr-FR" dirty="0"/>
              <a:t>Il y a un premier et un dernier, mais tous ont une école</a:t>
            </a:r>
          </a:p>
          <a:p>
            <a:r>
              <a:rPr lang="fr-FR" dirty="0"/>
              <a:t>Environnement étudiant</a:t>
            </a:r>
          </a:p>
          <a:p>
            <a:r>
              <a:rPr lang="fr-FR" dirty="0"/>
              <a:t>Quota de boursiers</a:t>
            </a:r>
          </a:p>
          <a:p>
            <a:r>
              <a:rPr lang="fr-FR" dirty="0"/>
              <a:t>Places en internat</a:t>
            </a:r>
          </a:p>
          <a:p>
            <a:r>
              <a:rPr lang="fr-FR" dirty="0"/>
              <a:t>Prépas de « proximité »</a:t>
            </a:r>
          </a:p>
        </p:txBody>
      </p:sp>
    </p:spTree>
    <p:extLst>
      <p:ext uri="{BB962C8B-B14F-4D97-AF65-F5344CB8AC3E}">
        <p14:creationId xmlns:p14="http://schemas.microsoft.com/office/powerpoint/2010/main" val="187467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pPr lvl="1"/>
            <a:endParaRPr lang="fr-FR" dirty="0"/>
          </a:p>
          <a:p>
            <a:pPr lvl="1"/>
            <a:r>
              <a:rPr lang="fr-FR" dirty="0">
                <a:solidFill>
                  <a:srgbClr val="0000FF"/>
                </a:solidFill>
              </a:rPr>
              <a:t>Entre 2017 et 2021 en CPGE (ttes filières scientifiques confondues)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d’inscrits + 1,2 %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de places aux concours : + 7%</a:t>
            </a:r>
          </a:p>
          <a:p>
            <a:pPr marL="457200" lvl="1" indent="0">
              <a:buNone/>
            </a:pPr>
            <a:endParaRPr lang="fr-FR" dirty="0">
              <a:solidFill>
                <a:srgbClr val="0000FF"/>
              </a:solidFill>
            </a:endParaRPr>
          </a:p>
          <a:p>
            <a:pPr lvl="1"/>
            <a:r>
              <a:rPr lang="fr-FR" dirty="0">
                <a:solidFill>
                  <a:srgbClr val="0000FF"/>
                </a:solidFill>
              </a:rPr>
              <a:t>Entre 2017 et 2021 en CPGE TSI (après STI2D)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d’inscrits + 2,5 %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de places aux concours : + 19%</a:t>
            </a:r>
          </a:p>
          <a:p>
            <a:pPr marL="457200" lvl="1" indent="0">
              <a:buNone/>
            </a:pPr>
            <a:r>
              <a:rPr lang="fr-FR" sz="1200" dirty="0">
                <a:solidFill>
                  <a:srgbClr val="0000FF"/>
                </a:solidFill>
              </a:rPr>
              <a:t>(chiffres scei.org)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0FA36-C2A0-4684-8BEA-2360382CC311}"/>
              </a:ext>
            </a:extLst>
          </p:cNvPr>
          <p:cNvSpPr/>
          <p:nvPr/>
        </p:nvSpPr>
        <p:spPr>
          <a:xfrm>
            <a:off x="7507884" y="1697525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DONNER LE BESOIN en termes d’ingénieur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96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sz="1800" dirty="0">
                <a:solidFill>
                  <a:srgbClr val="0000FF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95% des étudiants ayant effectué un passage en classes préparatoires terminent leurs études avec un Master 2 en poche, selon une étude de la CGE (Conférence des grandes écoles) »</a:t>
            </a:r>
          </a:p>
          <a:p>
            <a:pPr marL="457200" lvl="1" indent="0">
              <a:buNone/>
            </a:pPr>
            <a:endParaRPr lang="fr-FR" sz="1800" dirty="0">
              <a:solidFill>
                <a:srgbClr val="0000FF"/>
              </a:solidFill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écoles françaises de la CGE ont généré en 2018, 82 % des flux de diplômés toutes Grandes écoles confondues (dans la définition « délivrant au moins un diplôme conférant le grade de master »). </a:t>
            </a:r>
            <a:endParaRPr lang="fr-FR" sz="18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E0D9C7D-A752-4387-8674-6C2F07A8358F}"/>
              </a:ext>
            </a:extLst>
          </p:cNvPr>
          <p:cNvSpPr txBox="1">
            <a:spLocks/>
          </p:cNvSpPr>
          <p:nvPr/>
        </p:nvSpPr>
        <p:spPr>
          <a:xfrm>
            <a:off x="6625753" y="4955638"/>
            <a:ext cx="516998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Enquête 2021 L’insertion des diplômés des Grandes écoles </a:t>
            </a:r>
            <a:br>
              <a:rPr lang="fr-FR" sz="1400" dirty="0"/>
            </a:br>
            <a:endParaRPr lang="fr-FR" sz="1400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504FD4F-65E5-45A4-8E2D-84AFC78C9C72}"/>
              </a:ext>
            </a:extLst>
          </p:cNvPr>
          <p:cNvSpPr txBox="1">
            <a:spLocks/>
          </p:cNvSpPr>
          <p:nvPr/>
        </p:nvSpPr>
        <p:spPr>
          <a:xfrm>
            <a:off x="9374776" y="3909775"/>
            <a:ext cx="516998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L’étudiant – janvier 2021</a:t>
            </a:r>
            <a:br>
              <a:rPr lang="fr-FR" sz="1400" dirty="0"/>
            </a:b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5625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077741"/>
            <a:ext cx="11727542" cy="519612"/>
          </a:xfrm>
        </p:spPr>
        <p:txBody>
          <a:bodyPr>
            <a:normAutofit/>
          </a:bodyPr>
          <a:lstStyle/>
          <a:p>
            <a:r>
              <a:rPr lang="fr-FR" dirty="0"/>
              <a:t>Encadrement privilégié :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218A51-8B92-4CFB-9CD5-17C915DEBD15}"/>
              </a:ext>
            </a:extLst>
          </p:cNvPr>
          <p:cNvSpPr txBox="1">
            <a:spLocks/>
          </p:cNvSpPr>
          <p:nvPr/>
        </p:nvSpPr>
        <p:spPr>
          <a:xfrm>
            <a:off x="915851" y="5676998"/>
            <a:ext cx="9913215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fr-FR" b="1" dirty="0"/>
              <a:t>Extrait de l’interview de Julien Manteau directeur HEC : « </a:t>
            </a:r>
            <a:r>
              <a:rPr lang="fr-FR" dirty="0"/>
              <a:t>Pourquoi la prépa est un modèle de réussite » (</a:t>
            </a:r>
            <a:r>
              <a:rPr lang="fr-FR" sz="1700" dirty="0"/>
              <a:t>L’étudiant – janvier 2021</a:t>
            </a:r>
            <a:r>
              <a:rPr lang="fr-FR" dirty="0"/>
              <a:t>)</a:t>
            </a:r>
            <a:br>
              <a:rPr lang="fr-FR" dirty="0"/>
            </a:br>
            <a:endParaRPr lang="fr-FR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59BC42-62AE-45A8-8DF0-4B6FA8C57898}"/>
              </a:ext>
            </a:extLst>
          </p:cNvPr>
          <p:cNvSpPr txBox="1"/>
          <p:nvPr/>
        </p:nvSpPr>
        <p:spPr>
          <a:xfrm>
            <a:off x="1060027" y="1546929"/>
            <a:ext cx="106409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bénéficie d’un cadre à taille humaine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des relations directes et régulières avec ses professeurs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des évaluations régulières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des professeurs au service de sa propre réussite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dans un environnement solidaire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s’investit fortement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ce qu’on apprend est passionnant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un objectif à court terme concret et motivant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si on peut souscrire un emprunt plutôt que de faire des jobs étudiants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quand on sait qu’on est dans une voie qui mène au succès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F7872-E487-498F-944C-9EBBE03456BB}"/>
              </a:ext>
            </a:extLst>
          </p:cNvPr>
          <p:cNvSpPr/>
          <p:nvPr/>
        </p:nvSpPr>
        <p:spPr>
          <a:xfrm>
            <a:off x="8259233" y="125241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fusionner avec diapos précédents</a:t>
            </a:r>
          </a:p>
        </p:txBody>
      </p:sp>
    </p:spTree>
    <p:extLst>
      <p:ext uri="{BB962C8B-B14F-4D97-AF65-F5344CB8AC3E}">
        <p14:creationId xmlns:p14="http://schemas.microsoft.com/office/powerpoint/2010/main" val="46895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E641C-DFA1-4E4F-B8FA-812498AD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58" y="152401"/>
            <a:ext cx="11399484" cy="1021976"/>
          </a:xfrm>
        </p:spPr>
        <p:txBody>
          <a:bodyPr>
            <a:normAutofit fontScale="90000"/>
          </a:bodyPr>
          <a:lstStyle/>
          <a:p>
            <a:r>
              <a:rPr lang="fr-FR" sz="3200" b="1" i="1" dirty="0">
                <a:solidFill>
                  <a:srgbClr val="0000FF"/>
                </a:solidFill>
                <a:effectLst/>
              </a:rPr>
              <a:t>« C’est plus facile de réussir quand on sait qu’on est dans une voie qui mène au succès »</a:t>
            </a:r>
            <a:br>
              <a:rPr lang="fr-FR" sz="3200" b="1" i="1" dirty="0">
                <a:solidFill>
                  <a:srgbClr val="0000FF"/>
                </a:solidFill>
                <a:effectLst/>
              </a:rPr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A79C98-472D-46AB-92CE-C19509D73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688" y="936717"/>
            <a:ext cx="7185833" cy="55724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071AB8-694E-489F-8C46-F47F6199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" y="3148815"/>
            <a:ext cx="3656197" cy="16235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A12BE0B-B529-4B3E-B2EF-2FAF92866D3C}"/>
              </a:ext>
            </a:extLst>
          </p:cNvPr>
          <p:cNvSpPr txBox="1">
            <a:spLocks/>
          </p:cNvSpPr>
          <p:nvPr/>
        </p:nvSpPr>
        <p:spPr>
          <a:xfrm>
            <a:off x="1444171" y="6042758"/>
            <a:ext cx="285350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Enquête 2021 L’insertion des diplômés des Grandes écoles </a:t>
            </a:r>
            <a:br>
              <a:rPr lang="fr-FR" sz="1400" dirty="0"/>
            </a:br>
            <a:endParaRPr lang="fr-FR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44421-1BD7-4383-87C3-7140FD2A219D}"/>
              </a:ext>
            </a:extLst>
          </p:cNvPr>
          <p:cNvSpPr/>
          <p:nvPr/>
        </p:nvSpPr>
        <p:spPr>
          <a:xfrm>
            <a:off x="903438" y="1074228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fusionner avec diapos précédents</a:t>
            </a:r>
          </a:p>
        </p:txBody>
      </p:sp>
    </p:spTree>
    <p:extLst>
      <p:ext uri="{BB962C8B-B14F-4D97-AF65-F5344CB8AC3E}">
        <p14:creationId xmlns:p14="http://schemas.microsoft.com/office/powerpoint/2010/main" val="317690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4B7CA-110F-4F5B-B885-38513FDD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Nouvelle voie après une CPGE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3DDEE7-4766-4C54-99F4-1B5DE100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1" y="1219590"/>
            <a:ext cx="9031757" cy="50186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87FC2-66DC-4897-B0DA-07529A886574}"/>
              </a:ext>
            </a:extLst>
          </p:cNvPr>
          <p:cNvSpPr txBox="1">
            <a:spLocks/>
          </p:cNvSpPr>
          <p:nvPr/>
        </p:nvSpPr>
        <p:spPr>
          <a:xfrm>
            <a:off x="123371" y="5925261"/>
            <a:ext cx="285350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Enquête 2021 L’insertion des diplômés des Grandes écoles </a:t>
            </a:r>
            <a:br>
              <a:rPr lang="fr-FR" sz="1400" dirty="0"/>
            </a:br>
            <a:endParaRPr lang="fr-FR" sz="1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28A4ED-5A40-4B9F-B7FE-B2A293241C07}"/>
              </a:ext>
            </a:extLst>
          </p:cNvPr>
          <p:cNvSpPr/>
          <p:nvPr/>
        </p:nvSpPr>
        <p:spPr>
          <a:xfrm>
            <a:off x="3285460" y="1701209"/>
            <a:ext cx="2509284" cy="1031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8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DF86F-5C2C-4F12-9E42-B8156F77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Profils d’élèves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378970-7616-40CC-81B0-1EA47F75E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98" y="1317748"/>
            <a:ext cx="2880000" cy="1620000"/>
          </a:xfr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100" b="1" dirty="0"/>
              <a:t>La Martinière Monplaisir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Maths, Maths Experte, SI, (Ph-</a:t>
            </a:r>
            <a:r>
              <a:rPr lang="fr-FR" sz="1100" dirty="0" err="1"/>
              <a:t>Ch</a:t>
            </a:r>
            <a:r>
              <a:rPr lang="fr-FR" sz="11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Classement </a:t>
            </a:r>
            <a:r>
              <a:rPr lang="fr-FR" sz="1100" dirty="0" err="1"/>
              <a:t>ParcoursSup</a:t>
            </a:r>
            <a:r>
              <a:rPr lang="fr-FR" sz="1100" dirty="0"/>
              <a:t> ~600</a:t>
            </a:r>
            <a:r>
              <a:rPr lang="fr-FR" sz="1100" baseline="30000" dirty="0"/>
              <a:t>ème</a:t>
            </a:r>
            <a:r>
              <a:rPr lang="fr-FR" sz="1100" dirty="0"/>
              <a:t> /4000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3</a:t>
            </a:r>
            <a:r>
              <a:rPr lang="fr-FR" sz="1100" baseline="30000" dirty="0"/>
              <a:t>ème</a:t>
            </a:r>
            <a:r>
              <a:rPr lang="fr-FR" sz="1100" dirty="0"/>
              <a:t>  en Maths (17), 2</a:t>
            </a:r>
            <a:r>
              <a:rPr lang="fr-FR" sz="1100" baseline="30000" dirty="0"/>
              <a:t>ème</a:t>
            </a:r>
            <a:r>
              <a:rPr lang="fr-FR" sz="1100" dirty="0"/>
              <a:t> en SI (16)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Français (16 &amp; 16)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Très bonne classe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1 place proposée en MPSI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N’est pas venu chez nous…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193B5EE-A5F4-44E2-9620-60BE803CE5F5}"/>
              </a:ext>
            </a:extLst>
          </p:cNvPr>
          <p:cNvSpPr txBox="1">
            <a:spLocks/>
          </p:cNvSpPr>
          <p:nvPr/>
        </p:nvSpPr>
        <p:spPr>
          <a:xfrm>
            <a:off x="132098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La Martinière Monplaisir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C4BB1C0-2270-4296-AD1B-13C09111A914}"/>
              </a:ext>
            </a:extLst>
          </p:cNvPr>
          <p:cNvSpPr txBox="1">
            <a:spLocks/>
          </p:cNvSpPr>
          <p:nvPr/>
        </p:nvSpPr>
        <p:spPr>
          <a:xfrm>
            <a:off x="132098" y="4796244"/>
            <a:ext cx="2880000" cy="16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La Martinière Monplaisir – PTSI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D56EBFB-4017-4C7C-8061-12155801A211}"/>
              </a:ext>
            </a:extLst>
          </p:cNvPr>
          <p:cNvSpPr txBox="1">
            <a:spLocks/>
          </p:cNvSpPr>
          <p:nvPr/>
        </p:nvSpPr>
        <p:spPr>
          <a:xfrm>
            <a:off x="3148033" y="131774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du Parc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DE3F522-12F0-4D23-AEC3-24878C0BDB2D}"/>
              </a:ext>
            </a:extLst>
          </p:cNvPr>
          <p:cNvSpPr txBox="1">
            <a:spLocks/>
          </p:cNvSpPr>
          <p:nvPr/>
        </p:nvSpPr>
        <p:spPr>
          <a:xfrm>
            <a:off x="3145332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du Parc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615713-DCC5-4AF6-A09E-CB1D36008ACC}"/>
              </a:ext>
            </a:extLst>
          </p:cNvPr>
          <p:cNvSpPr txBox="1">
            <a:spLocks/>
          </p:cNvSpPr>
          <p:nvPr/>
        </p:nvSpPr>
        <p:spPr>
          <a:xfrm>
            <a:off x="6163968" y="131774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Fauriel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070C9F-04FF-436B-B176-07193EEA3726}"/>
              </a:ext>
            </a:extLst>
          </p:cNvPr>
          <p:cNvSpPr txBox="1">
            <a:spLocks/>
          </p:cNvSpPr>
          <p:nvPr/>
        </p:nvSpPr>
        <p:spPr>
          <a:xfrm>
            <a:off x="6163968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Fauriel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3EE8991-C673-487C-856B-A0ACDD3397C5}"/>
              </a:ext>
            </a:extLst>
          </p:cNvPr>
          <p:cNvSpPr txBox="1">
            <a:spLocks/>
          </p:cNvSpPr>
          <p:nvPr/>
        </p:nvSpPr>
        <p:spPr>
          <a:xfrm>
            <a:off x="9179902" y="4796244"/>
            <a:ext cx="2880000" cy="16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</a:t>
            </a:r>
            <a:r>
              <a:rPr lang="fr-FR" sz="1100" b="1" dirty="0" err="1"/>
              <a:t>Mimard</a:t>
            </a:r>
            <a:r>
              <a:rPr lang="fr-FR" sz="1100" b="1" dirty="0"/>
              <a:t> – PTSI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EBD733E-B4D7-4DD1-8500-B53A17D8D8BF}"/>
              </a:ext>
            </a:extLst>
          </p:cNvPr>
          <p:cNvSpPr txBox="1">
            <a:spLocks/>
          </p:cNvSpPr>
          <p:nvPr/>
        </p:nvSpPr>
        <p:spPr>
          <a:xfrm>
            <a:off x="9179902" y="1317748"/>
            <a:ext cx="2880000" cy="16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Branly – </a:t>
            </a:r>
            <a:r>
              <a:rPr lang="fr-FR" sz="1100" b="1" dirty="0" err="1"/>
              <a:t>TSI</a:t>
            </a:r>
            <a:endParaRPr lang="fr-FR" sz="1100" b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9AC526A-09BA-44A5-8A90-FD416AC3591F}"/>
              </a:ext>
            </a:extLst>
          </p:cNvPr>
          <p:cNvSpPr txBox="1">
            <a:spLocks/>
          </p:cNvSpPr>
          <p:nvPr/>
        </p:nvSpPr>
        <p:spPr>
          <a:xfrm>
            <a:off x="9179902" y="3056996"/>
            <a:ext cx="2880000" cy="16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</a:t>
            </a:r>
            <a:r>
              <a:rPr lang="fr-FR" sz="1100" b="1" dirty="0" err="1"/>
              <a:t>Mimard</a:t>
            </a:r>
            <a:r>
              <a:rPr lang="fr-FR" sz="1100" b="1" dirty="0"/>
              <a:t> – </a:t>
            </a:r>
            <a:r>
              <a:rPr lang="fr-FR" sz="1100" b="1" dirty="0" err="1"/>
              <a:t>TSI</a:t>
            </a:r>
            <a:endParaRPr lang="fr-FR" sz="1100" b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9BCD6B5-2B6C-407C-99F4-278DC09E6259}"/>
              </a:ext>
            </a:extLst>
          </p:cNvPr>
          <p:cNvSpPr txBox="1">
            <a:spLocks/>
          </p:cNvSpPr>
          <p:nvPr/>
        </p:nvSpPr>
        <p:spPr>
          <a:xfrm>
            <a:off x="3145332" y="479696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Lalande – PCSI / MPSI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1CB343C-4FA7-46AE-B72F-9F4E8CAC3B09}"/>
              </a:ext>
            </a:extLst>
          </p:cNvPr>
          <p:cNvSpPr txBox="1">
            <a:spLocks/>
          </p:cNvSpPr>
          <p:nvPr/>
        </p:nvSpPr>
        <p:spPr>
          <a:xfrm>
            <a:off x="6163968" y="4796244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Jean Perrin – PCSI/MPSI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422C8-A0C1-4A8A-AFD4-878F0861B257}"/>
              </a:ext>
            </a:extLst>
          </p:cNvPr>
          <p:cNvSpPr/>
          <p:nvPr/>
        </p:nvSpPr>
        <p:spPr>
          <a:xfrm>
            <a:off x="7378997" y="3700129"/>
            <a:ext cx="3306724" cy="161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Type de prépa, lycée…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23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A4E52-3045-4DE7-8AC9-6EA9409B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conseils pour </a:t>
            </a:r>
            <a:r>
              <a:rPr lang="fr-FR" dirty="0" err="1"/>
              <a:t>ParcoursSup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F029C8-3560-48BE-8295-5E8A135F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Diversifier les choix </a:t>
            </a:r>
          </a:p>
          <a:p>
            <a:pPr lvl="1"/>
            <a:r>
              <a:rPr lang="fr-FR" dirty="0"/>
              <a:t>Diversifier les filières</a:t>
            </a:r>
          </a:p>
          <a:p>
            <a:pPr lvl="1"/>
            <a:r>
              <a:rPr lang="fr-FR" dirty="0"/>
              <a:t>Diversifier les lycées</a:t>
            </a:r>
          </a:p>
          <a:p>
            <a:r>
              <a:rPr lang="fr-FR" dirty="0"/>
              <a:t>Ne pas s’attacher à un couple Ecole/Lycée</a:t>
            </a:r>
          </a:p>
        </p:txBody>
      </p:sp>
    </p:spTree>
    <p:extLst>
      <p:ext uri="{BB962C8B-B14F-4D97-AF65-F5344CB8AC3E}">
        <p14:creationId xmlns:p14="http://schemas.microsoft.com/office/powerpoint/2010/main" val="159537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8F80B-942B-4BCF-A60A-363DBF18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parler d’orientation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AEBFF-93D0-4CCE-A74C-B4A83DDC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au plus tôt aux élèves (ou aux parents) que </a:t>
            </a:r>
          </a:p>
          <a:p>
            <a:pPr lvl="1"/>
            <a:r>
              <a:rPr lang="fr-FR" dirty="0"/>
              <a:t>Conserver la spécialité SI est un atout pour son orientation. </a:t>
            </a:r>
          </a:p>
          <a:p>
            <a:pPr lvl="1"/>
            <a:r>
              <a:rPr lang="fr-FR" dirty="0"/>
              <a:t>S’orienter en STI2D ouvre la porte aux études supérieures.</a:t>
            </a:r>
          </a:p>
          <a:p>
            <a:r>
              <a:rPr lang="fr-FR" dirty="0"/>
              <a:t>Ne pas orienter les élèves, mais les aider à s’orienter</a:t>
            </a:r>
          </a:p>
          <a:p>
            <a:pPr lvl="1"/>
            <a:r>
              <a:rPr lang="fr-FR" dirty="0"/>
              <a:t>Parler de parcours avenir (?)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6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9740CC-E8AC-4EFE-B033-3C18B55F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IUT – BUT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182F19-A57A-4241-A80F-A5B7D53B9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9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BCC7D-1008-42F3-BB56-81E063E1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248228"/>
            <a:ext cx="5863771" cy="5110161"/>
          </a:xfrm>
        </p:spPr>
        <p:txBody>
          <a:bodyPr>
            <a:normAutofit/>
          </a:bodyPr>
          <a:lstStyle/>
          <a:p>
            <a:r>
              <a:rPr lang="fr-FR" sz="2400" dirty="0"/>
              <a:t>Secteur des services</a:t>
            </a:r>
          </a:p>
          <a:p>
            <a:pPr lvl="1"/>
            <a:r>
              <a:rPr lang="fr-FR" sz="2000" dirty="0"/>
              <a:t>Carrières juridiques</a:t>
            </a:r>
          </a:p>
          <a:p>
            <a:pPr lvl="1"/>
            <a:r>
              <a:rPr lang="fr-FR" sz="2000" dirty="0"/>
              <a:t>Carrières sociales</a:t>
            </a:r>
          </a:p>
          <a:p>
            <a:pPr lvl="1"/>
            <a:r>
              <a:rPr lang="fr-FR" sz="2000" dirty="0"/>
              <a:t>Gestion administrative et commerciale des organisations</a:t>
            </a:r>
          </a:p>
          <a:p>
            <a:pPr lvl="1"/>
            <a:r>
              <a:rPr lang="fr-FR" sz="2000" dirty="0"/>
              <a:t>Gestion des entreprises et administrations</a:t>
            </a:r>
          </a:p>
          <a:p>
            <a:pPr lvl="1"/>
            <a:r>
              <a:rPr lang="fr-FR" sz="2000" dirty="0"/>
              <a:t>Management de la logistique et des transports (ex GLT)</a:t>
            </a:r>
          </a:p>
          <a:p>
            <a:pPr lvl="1"/>
            <a:r>
              <a:rPr lang="fr-FR" sz="2000" dirty="0"/>
              <a:t>Information-Communication</a:t>
            </a:r>
          </a:p>
          <a:p>
            <a:pPr lvl="1"/>
            <a:r>
              <a:rPr lang="fr-FR" sz="2000" dirty="0"/>
              <a:t>Statistique et informatique décisionnelle</a:t>
            </a:r>
          </a:p>
          <a:p>
            <a:pPr lvl="1"/>
            <a:r>
              <a:rPr lang="fr-FR" sz="2000" dirty="0"/>
              <a:t>Techniques de commercialisation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4EBCC7D-1008-42F3-BB56-81E063E1BA2D}"/>
              </a:ext>
            </a:extLst>
          </p:cNvPr>
          <p:cNvSpPr txBox="1">
            <a:spLocks/>
          </p:cNvSpPr>
          <p:nvPr/>
        </p:nvSpPr>
        <p:spPr>
          <a:xfrm>
            <a:off x="6096000" y="1248227"/>
            <a:ext cx="5863771" cy="5110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Secteur industriel</a:t>
            </a:r>
          </a:p>
          <a:p>
            <a:pPr lvl="1"/>
            <a:r>
              <a:rPr lang="fr-FR" dirty="0"/>
              <a:t>Chimie</a:t>
            </a:r>
          </a:p>
          <a:p>
            <a:pPr lvl="1"/>
            <a:r>
              <a:rPr lang="fr-FR" dirty="0"/>
              <a:t>Génie biologique</a:t>
            </a:r>
          </a:p>
          <a:p>
            <a:pPr lvl="1"/>
            <a:r>
              <a:rPr lang="fr-FR" dirty="0"/>
              <a:t>Génie chimique - Génie des procédés</a:t>
            </a:r>
          </a:p>
          <a:p>
            <a:pPr lvl="1"/>
            <a:r>
              <a:rPr lang="fr-FR" dirty="0"/>
              <a:t>Génie Civil - Construction Durable</a:t>
            </a:r>
          </a:p>
          <a:p>
            <a:pPr lvl="1"/>
            <a:r>
              <a:rPr lang="fr-FR" dirty="0"/>
              <a:t>Génie électrique et informatique industrielle</a:t>
            </a:r>
          </a:p>
          <a:p>
            <a:pPr lvl="1"/>
            <a:r>
              <a:rPr lang="fr-FR" dirty="0"/>
              <a:t>Génie industriel et maintenance</a:t>
            </a:r>
          </a:p>
          <a:p>
            <a:pPr lvl="1"/>
            <a:r>
              <a:rPr lang="fr-FR" dirty="0"/>
              <a:t>Génie mécanique et productique</a:t>
            </a:r>
          </a:p>
          <a:p>
            <a:pPr lvl="1"/>
            <a:r>
              <a:rPr lang="fr-FR" dirty="0"/>
              <a:t>Métiers de la transition et de l’efficacité énergétique (ex GTE)</a:t>
            </a:r>
          </a:p>
          <a:p>
            <a:pPr lvl="1"/>
            <a:r>
              <a:rPr lang="fr-FR" dirty="0"/>
              <a:t>Hygiène, sécurité, environnement</a:t>
            </a:r>
          </a:p>
          <a:p>
            <a:pPr lvl="1"/>
            <a:r>
              <a:rPr lang="fr-FR" dirty="0"/>
              <a:t>Informatique</a:t>
            </a:r>
          </a:p>
          <a:p>
            <a:pPr lvl="1"/>
            <a:r>
              <a:rPr lang="fr-FR" dirty="0"/>
              <a:t>Mesures physiques</a:t>
            </a:r>
          </a:p>
          <a:p>
            <a:pPr lvl="1"/>
            <a:r>
              <a:rPr lang="fr-FR" dirty="0"/>
              <a:t>Métiers du Multimédia et de l'Internet</a:t>
            </a:r>
          </a:p>
          <a:p>
            <a:pPr lvl="1"/>
            <a:r>
              <a:rPr lang="fr-FR" dirty="0"/>
              <a:t>Packaging, Emballage et conditionnement</a:t>
            </a:r>
          </a:p>
          <a:p>
            <a:pPr lvl="1"/>
            <a:r>
              <a:rPr lang="fr-FR" dirty="0"/>
              <a:t>Qualité, logistique industrielle et organisation</a:t>
            </a:r>
          </a:p>
          <a:p>
            <a:pPr lvl="1"/>
            <a:r>
              <a:rPr lang="fr-FR" dirty="0"/>
              <a:t>Réseaux et télécommunications</a:t>
            </a:r>
          </a:p>
          <a:p>
            <a:pPr lvl="1"/>
            <a:r>
              <a:rPr lang="fr-FR" dirty="0"/>
              <a:t>Sciences et génie des matériaux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41FEC-DBFD-4983-9B21-66C6D84725BB}"/>
              </a:ext>
            </a:extLst>
          </p:cNvPr>
          <p:cNvSpPr/>
          <p:nvPr/>
        </p:nvSpPr>
        <p:spPr>
          <a:xfrm>
            <a:off x="4178595" y="4720856"/>
            <a:ext cx="1796903" cy="1084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Surligner les filières STI2D? </a:t>
            </a:r>
          </a:p>
        </p:txBody>
      </p:sp>
    </p:spTree>
    <p:extLst>
      <p:ext uri="{BB962C8B-B14F-4D97-AF65-F5344CB8AC3E}">
        <p14:creationId xmlns:p14="http://schemas.microsoft.com/office/powerpoint/2010/main" val="1854232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BUT de l’académie de Lyon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/>
          <a:stretch/>
        </p:blipFill>
        <p:spPr>
          <a:xfrm>
            <a:off x="7526498" y="1210426"/>
            <a:ext cx="2178504" cy="1534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2"/>
          <a:stretch/>
        </p:blipFill>
        <p:spPr>
          <a:xfrm>
            <a:off x="7519815" y="3060048"/>
            <a:ext cx="2185187" cy="15391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/>
        </p:blipFill>
        <p:spPr>
          <a:xfrm>
            <a:off x="7526498" y="4838177"/>
            <a:ext cx="2178504" cy="15146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836358" y="1449181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TC / Tech de Co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845976" y="3189699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GLT</a:t>
            </a:r>
            <a:r>
              <a:rPr lang="fr-FR" sz="1100" dirty="0"/>
              <a:t> devient </a:t>
            </a:r>
            <a:r>
              <a:rPr lang="fr-FR" sz="1100" dirty="0">
                <a:solidFill>
                  <a:srgbClr val="FF0066"/>
                </a:solidFill>
              </a:rPr>
              <a:t>MLT</a:t>
            </a:r>
            <a:endParaRPr lang="fr-FR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9836358" y="171079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GE2I / GEII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834788" y="19527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Informatique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44406" y="345130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STID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44406" y="2178041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836231" y="24200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GMP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845849" y="36900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QLIO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811972" y="116639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GCCD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844406" y="4175418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HSE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121714" y="1290275"/>
            <a:ext cx="1291765" cy="26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GTE</a:t>
            </a:r>
            <a:r>
              <a:rPr lang="fr-FR" sz="1100" dirty="0"/>
              <a:t> devient </a:t>
            </a:r>
            <a:r>
              <a:rPr lang="fr-FR" sz="1100" dirty="0">
                <a:solidFill>
                  <a:srgbClr val="FF6600"/>
                </a:solidFill>
              </a:rPr>
              <a:t>MT2E</a:t>
            </a:r>
            <a:endParaRPr lang="fr-FR" sz="11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8" y="2517629"/>
            <a:ext cx="1905000" cy="1905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9798"/>
          <a:stretch/>
        </p:blipFill>
        <p:spPr>
          <a:xfrm>
            <a:off x="2445329" y="4668576"/>
            <a:ext cx="2302398" cy="143031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462" y="3158909"/>
            <a:ext cx="2289752" cy="116027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5329" y="1216193"/>
            <a:ext cx="2309014" cy="153803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445329" y="2713232"/>
            <a:ext cx="1358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IUT Bourg-en-Bresse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79871" y="320851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GE2I / GEII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948562" y="4951833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GIM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48562" y="36371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GMP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036453" y="3918503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11694" y="52134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QLIO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690846" y="5508451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RT / R&amp;T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377498" y="1638844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Informatique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306965" y="5806269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TC / Tech de Co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DA90C-499C-4072-B514-B17E95E8F38A}"/>
              </a:ext>
            </a:extLst>
          </p:cNvPr>
          <p:cNvSpPr/>
          <p:nvPr/>
        </p:nvSpPr>
        <p:spPr>
          <a:xfrm>
            <a:off x="8612408" y="5433479"/>
            <a:ext cx="2985093" cy="119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129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A071-7734-44D3-8EF5-C165DA19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1E73F-D981-463D-8A27-CA51DFC1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Image de l’IUT</a:t>
            </a:r>
          </a:p>
          <a:p>
            <a:pPr lvl="1"/>
            <a:r>
              <a:rPr lang="fr-FR" dirty="0"/>
              <a:t>Trop dur, beaucoup de travail</a:t>
            </a:r>
          </a:p>
          <a:p>
            <a:pPr lvl="1"/>
            <a:r>
              <a:rPr lang="fr-FR" dirty="0"/>
              <a:t>Cours en amphi</a:t>
            </a:r>
          </a:p>
          <a:p>
            <a:pPr lvl="1"/>
            <a:r>
              <a:rPr lang="fr-FR" dirty="0"/>
              <a:t>Grandes promos (100, 200 étudiants)</a:t>
            </a:r>
          </a:p>
          <a:p>
            <a:pPr lvl="1"/>
            <a:r>
              <a:rPr lang="fr-FR" dirty="0"/>
              <a:t>Filière réservée aux bacs généraux</a:t>
            </a:r>
          </a:p>
          <a:p>
            <a:pPr lvl="1"/>
            <a:r>
              <a:rPr lang="fr-FR" dirty="0"/>
              <a:t>Départements peu connus (peu de départements IUT en France) </a:t>
            </a:r>
          </a:p>
          <a:p>
            <a:pPr lvl="1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A3604E-6949-4A13-A7F1-CBA47B308D4B}"/>
              </a:ext>
            </a:extLst>
          </p:cNvPr>
          <p:cNvSpPr/>
          <p:nvPr/>
        </p:nvSpPr>
        <p:spPr>
          <a:xfrm>
            <a:off x="7378997" y="4274288"/>
            <a:ext cx="3306724" cy="104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NUAGE de mots  </a:t>
            </a:r>
          </a:p>
          <a:p>
            <a:pPr algn="ctr"/>
            <a:r>
              <a:rPr lang="fr-FR" dirty="0"/>
              <a:t>Taux de passage ?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9860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EE60F-4CB0-4ED7-BA4B-FFACA150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Parcours sécurisé</a:t>
            </a:r>
          </a:p>
          <a:p>
            <a:r>
              <a:rPr lang="fr-FR" dirty="0"/>
              <a:t>Étudiant en université</a:t>
            </a:r>
          </a:p>
          <a:p>
            <a:r>
              <a:rPr lang="fr-FR" dirty="0"/>
              <a:t>Contrôle continu</a:t>
            </a:r>
          </a:p>
          <a:p>
            <a:r>
              <a:rPr lang="fr-FR" dirty="0"/>
              <a:t>Assiduité</a:t>
            </a:r>
          </a:p>
          <a:p>
            <a:r>
              <a:rPr lang="fr-FR" dirty="0"/>
              <a:t>Autonomie</a:t>
            </a:r>
          </a:p>
          <a:p>
            <a:r>
              <a:rPr lang="fr-FR" dirty="0"/>
              <a:t>Variétés des enseignants (PU/MCF, PRAG/PRCE, professionnels métiers)</a:t>
            </a:r>
          </a:p>
          <a:p>
            <a:r>
              <a:rPr lang="fr-FR" dirty="0"/>
              <a:t>Liens avec des labos de recherche</a:t>
            </a:r>
          </a:p>
          <a:p>
            <a:r>
              <a:rPr lang="fr-FR" dirty="0"/>
              <a:t>Parcours de formation par validation des compétences</a:t>
            </a:r>
          </a:p>
          <a:p>
            <a:r>
              <a:rPr lang="fr-FR" dirty="0"/>
              <a:t>Adaptation locale du parcours (ex : BUT QLIO 3 départements sur la Région)</a:t>
            </a:r>
          </a:p>
          <a:p>
            <a:r>
              <a:rPr lang="fr-FR" dirty="0"/>
              <a:t>Dépend de l’Enseignement Supérieur et de la Recherche</a:t>
            </a:r>
          </a:p>
          <a:p>
            <a:r>
              <a:rPr lang="fr-FR" dirty="0"/>
              <a:t>Quotas 50% STI2D</a:t>
            </a:r>
          </a:p>
          <a:p>
            <a:pPr lvl="1"/>
            <a:r>
              <a:rPr lang="fr-FR" dirty="0"/>
              <a:t>Permet de faciliter l’orientation des STI2D dans ces filières</a:t>
            </a:r>
          </a:p>
          <a:p>
            <a:pPr lvl="1"/>
            <a:r>
              <a:rPr lang="fr-FR" dirty="0"/>
              <a:t>Mais risque de capter de bons profils qui allaient en BTS</a:t>
            </a:r>
          </a:p>
          <a:p>
            <a:pPr lvl="2"/>
            <a:r>
              <a:rPr lang="fr-FR" dirty="0"/>
              <a:t>IUT GC : 47% de bac STI2D </a:t>
            </a:r>
          </a:p>
          <a:p>
            <a:pPr lvl="2"/>
            <a:r>
              <a:rPr lang="fr-FR" dirty="0"/>
              <a:t>IUT </a:t>
            </a:r>
            <a:r>
              <a:rPr lang="fr-FR" dirty="0" err="1"/>
              <a:t>GEII</a:t>
            </a:r>
            <a:r>
              <a:rPr lang="fr-FR" dirty="0"/>
              <a:t> : 30% de bac STI2D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79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L’environnement de travail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77" y="5261807"/>
            <a:ext cx="1753600" cy="986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0" y="1205669"/>
            <a:ext cx="5339316" cy="16473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" y="3151972"/>
            <a:ext cx="1849909" cy="1041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77" y="3270663"/>
            <a:ext cx="1574800" cy="10498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66" y="3995849"/>
            <a:ext cx="1562100" cy="1041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37" y="4450131"/>
            <a:ext cx="1468538" cy="9790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7" y="5635984"/>
            <a:ext cx="1739119" cy="978254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5935906" y="6415792"/>
            <a:ext cx="4988810" cy="39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3"/>
                </a:solidFill>
              </a:rPr>
              <a:t>Etudiant dans un campus universitaire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165355" y="3928164"/>
            <a:ext cx="5239707" cy="2248104"/>
            <a:chOff x="4253150" y="1948321"/>
            <a:chExt cx="5476416" cy="2230869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3150" y="1997661"/>
              <a:ext cx="3248478" cy="2181529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09667" y="1948321"/>
              <a:ext cx="3219899" cy="2200582"/>
            </a:xfrm>
            <a:prstGeom prst="rect">
              <a:avLst/>
            </a:prstGeom>
          </p:spPr>
        </p:pic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/>
          <a:stretch/>
        </p:blipFill>
        <p:spPr>
          <a:xfrm>
            <a:off x="7213943" y="1205669"/>
            <a:ext cx="3710772" cy="25222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9441DD-8E9A-4D2A-BAC5-F545800EEB3F}"/>
              </a:ext>
            </a:extLst>
          </p:cNvPr>
          <p:cNvSpPr/>
          <p:nvPr/>
        </p:nvSpPr>
        <p:spPr>
          <a:xfrm>
            <a:off x="7378997" y="4274288"/>
            <a:ext cx="3306724" cy="104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Diapo à enlever ?</a:t>
            </a:r>
          </a:p>
        </p:txBody>
      </p:sp>
    </p:spTree>
    <p:extLst>
      <p:ext uri="{BB962C8B-B14F-4D97-AF65-F5344CB8AC3E}">
        <p14:creationId xmlns:p14="http://schemas.microsoft.com/office/powerpoint/2010/main" val="3183719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Être étudiant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241" y="1409825"/>
            <a:ext cx="5522210" cy="22825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969400"/>
            <a:ext cx="3153869" cy="5393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8CADEE-8A19-4D7B-B234-6FD94989C0A4}"/>
              </a:ext>
            </a:extLst>
          </p:cNvPr>
          <p:cNvSpPr/>
          <p:nvPr/>
        </p:nvSpPr>
        <p:spPr>
          <a:xfrm>
            <a:off x="7378997" y="4274288"/>
            <a:ext cx="3306724" cy="104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Diapo à enlever ?</a:t>
            </a:r>
          </a:p>
        </p:txBody>
      </p:sp>
    </p:spTree>
    <p:extLst>
      <p:ext uri="{BB962C8B-B14F-4D97-AF65-F5344CB8AC3E}">
        <p14:creationId xmlns:p14="http://schemas.microsoft.com/office/powerpoint/2010/main" val="326531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passerelles avec les lycées</a:t>
            </a:r>
          </a:p>
        </p:txBody>
      </p:sp>
      <p:pic>
        <p:nvPicPr>
          <p:cNvPr id="17" name="Image 16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4" y="2268018"/>
            <a:ext cx="1497315" cy="1183842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4850199" y="1445765"/>
            <a:ext cx="2229559" cy="2217132"/>
            <a:chOff x="5923003" y="2712485"/>
            <a:chExt cx="1429402" cy="142143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003" y="2712485"/>
              <a:ext cx="1011202" cy="102131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003" y="3886632"/>
              <a:ext cx="1429402" cy="247288"/>
            </a:xfrm>
            <a:prstGeom prst="rect">
              <a:avLst/>
            </a:prstGeom>
          </p:spPr>
        </p:pic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076" y="4267800"/>
            <a:ext cx="1697853" cy="17422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56" y="4375208"/>
            <a:ext cx="2877283" cy="82322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5238459"/>
            <a:ext cx="2033069" cy="921658"/>
          </a:xfrm>
          <a:prstGeom prst="rect">
            <a:avLst/>
          </a:prstGeom>
        </p:spPr>
      </p:pic>
      <p:grpSp>
        <p:nvGrpSpPr>
          <p:cNvPr id="24" name="Groupe 23"/>
          <p:cNvGrpSpPr/>
          <p:nvPr/>
        </p:nvGrpSpPr>
        <p:grpSpPr>
          <a:xfrm>
            <a:off x="7000693" y="1758814"/>
            <a:ext cx="2852089" cy="1478181"/>
            <a:chOff x="7010400" y="5177838"/>
            <a:chExt cx="1828515" cy="947683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5177838"/>
              <a:ext cx="1828514" cy="613362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7010401" y="5756189"/>
              <a:ext cx="182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Département Génie Civile Construction Durable</a:t>
              </a:r>
            </a:p>
          </p:txBody>
        </p:sp>
      </p:grpSp>
      <p:sp>
        <p:nvSpPr>
          <p:cNvPr id="27" name="object 24"/>
          <p:cNvSpPr/>
          <p:nvPr/>
        </p:nvSpPr>
        <p:spPr>
          <a:xfrm>
            <a:off x="736960" y="3277181"/>
            <a:ext cx="2127762" cy="1352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4" y="1054326"/>
            <a:ext cx="1199280" cy="11685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487C8C2-B371-4AFE-875E-4676254332C4}"/>
              </a:ext>
            </a:extLst>
          </p:cNvPr>
          <p:cNvSpPr/>
          <p:nvPr/>
        </p:nvSpPr>
        <p:spPr>
          <a:xfrm>
            <a:off x="7971180" y="3277023"/>
            <a:ext cx="3306724" cy="104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Cordées de la réussite ?</a:t>
            </a:r>
          </a:p>
          <a:p>
            <a:pPr algn="ctr"/>
            <a:r>
              <a:rPr lang="fr-FR" dirty="0"/>
              <a:t>Campus des métiers ?</a:t>
            </a:r>
          </a:p>
          <a:p>
            <a:pPr algn="ctr"/>
            <a:r>
              <a:rPr lang="fr-FR" dirty="0"/>
              <a:t>Journées d’immersion ?</a:t>
            </a:r>
          </a:p>
        </p:txBody>
      </p:sp>
    </p:spTree>
    <p:extLst>
      <p:ext uri="{BB962C8B-B14F-4D97-AF65-F5344CB8AC3E}">
        <p14:creationId xmlns:p14="http://schemas.microsoft.com/office/powerpoint/2010/main" val="206641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attendus pour </a:t>
            </a:r>
            <a:r>
              <a:rPr lang="fr-FR" dirty="0" err="1"/>
              <a:t>ParcourSup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1028700" y="1412802"/>
            <a:ext cx="10767042" cy="470224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Résultats scolaires sur les compétences écrites et technologiques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Attitude et comportement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Assiduité scolaire et ponctualité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Capacité à fournir un travail en autonomie en dehors des cours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Aisance dans l'expression de la langue française à l’oral comme à l’écrit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Recrutement partagé entre les baccalauréats technologiques et autres (généraux, professionnels, réorientation, autres parcours)</a:t>
            </a:r>
          </a:p>
        </p:txBody>
      </p:sp>
    </p:spTree>
    <p:extLst>
      <p:ext uri="{BB962C8B-B14F-4D97-AF65-F5344CB8AC3E}">
        <p14:creationId xmlns:p14="http://schemas.microsoft.com/office/powerpoint/2010/main" val="2125541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BF60A6-A8B4-4841-9C62-EF1C15EC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1B792B-AF7E-48DE-91DA-E4B14F9F4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05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39206-2099-4BBA-991E-3BE984A5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Enseignement supérieur et de la recherche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55247AD6-0AC0-4D66-B933-25B1F6431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938840"/>
              </p:ext>
            </p:extLst>
          </p:nvPr>
        </p:nvGraphicFramePr>
        <p:xfrm>
          <a:off x="396258" y="1021977"/>
          <a:ext cx="11399484" cy="5340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9697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 PRODUCTION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0" y="1081088"/>
            <a:ext cx="8186233" cy="5776912"/>
            <a:chOff x="1416508" y="1028360"/>
            <a:chExt cx="8186233" cy="577691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508" y="1028360"/>
              <a:ext cx="4202988" cy="5478522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931" y="1961514"/>
              <a:ext cx="4260810" cy="4843758"/>
            </a:xfrm>
            <a:prstGeom prst="rect">
              <a:avLst/>
            </a:prstGeom>
          </p:spPr>
        </p:pic>
      </p:grp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82419888"/>
              </p:ext>
            </p:extLst>
          </p:nvPr>
        </p:nvGraphicFramePr>
        <p:xfrm>
          <a:off x="7133878" y="2953593"/>
          <a:ext cx="5706708" cy="315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83" y="671056"/>
            <a:ext cx="2758854" cy="18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 SERVICES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107211" y="1372851"/>
            <a:ext cx="8001000" cy="5266135"/>
            <a:chOff x="1542850" y="924452"/>
            <a:chExt cx="8744150" cy="566554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850" y="924452"/>
              <a:ext cx="4349949" cy="566554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1717" y="924452"/>
              <a:ext cx="4165283" cy="3323704"/>
            </a:xfrm>
            <a:prstGeom prst="rect">
              <a:avLst/>
            </a:prstGeom>
          </p:spPr>
        </p:pic>
      </p:grp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185302"/>
              </p:ext>
            </p:extLst>
          </p:nvPr>
        </p:nvGraphicFramePr>
        <p:xfrm>
          <a:off x="7889358" y="2824754"/>
          <a:ext cx="4802126" cy="3976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73" y="696198"/>
            <a:ext cx="2841696" cy="1777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D751BE-9B72-43FE-A114-F1896F859ABD}"/>
              </a:ext>
            </a:extLst>
          </p:cNvPr>
          <p:cNvSpPr/>
          <p:nvPr/>
        </p:nvSpPr>
        <p:spPr>
          <a:xfrm>
            <a:off x="4440464" y="3429000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Supprimer les </a:t>
            </a:r>
            <a:r>
              <a:rPr lang="fr-FR"/>
              <a:t>BTS Service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67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A071-7734-44D3-8EF5-C165DA19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1E73F-D981-463D-8A27-CA51DFC1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travail</a:t>
            </a:r>
          </a:p>
        </p:txBody>
      </p:sp>
    </p:spTree>
    <p:extLst>
      <p:ext uri="{BB962C8B-B14F-4D97-AF65-F5344CB8AC3E}">
        <p14:creationId xmlns:p14="http://schemas.microsoft.com/office/powerpoint/2010/main" val="2212749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EE60F-4CB0-4ED7-BA4B-FFACA150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Parcours sécurisé sur 2 ans </a:t>
            </a:r>
          </a:p>
          <a:p>
            <a:pPr lvl="1"/>
            <a:r>
              <a:rPr lang="fr-FR" dirty="0"/>
              <a:t>sous statut scolaire ou apprentissage </a:t>
            </a:r>
            <a:r>
              <a:rPr lang="fr-FR" dirty="0">
                <a:latin typeface="Calibri" panose="020F0502020204030204" pitchFamily="34" charset="0"/>
              </a:rPr>
              <a:t>ou mixte scolaire puis apprentissage</a:t>
            </a:r>
          </a:p>
          <a:p>
            <a:r>
              <a:rPr lang="fr-FR" dirty="0"/>
              <a:t>Cadré</a:t>
            </a:r>
          </a:p>
          <a:p>
            <a:r>
              <a:rPr lang="fr-FR" dirty="0"/>
              <a:t>Petites sections</a:t>
            </a:r>
          </a:p>
          <a:p>
            <a:r>
              <a:rPr lang="fr-FR" dirty="0"/>
              <a:t>En lycée</a:t>
            </a:r>
          </a:p>
          <a:p>
            <a:r>
              <a:rPr lang="fr-FR" dirty="0"/>
              <a:t>Formations professionnelles et spécialisées</a:t>
            </a:r>
          </a:p>
          <a:p>
            <a:r>
              <a:rPr lang="fr-FR" dirty="0">
                <a:latin typeface="Calibri" panose="020F0502020204030204" pitchFamily="34" charset="0"/>
                <a:sym typeface="Wingdings" pitchFamily="2" charset="2"/>
              </a:rPr>
              <a:t>Choix important de spécialités (&gt; 100)</a:t>
            </a:r>
          </a:p>
          <a:p>
            <a:r>
              <a:rPr lang="fr-FR" b="1" dirty="0">
                <a:latin typeface="Calibri" panose="020F0502020204030204" pitchFamily="34" charset="0"/>
              </a:rPr>
              <a:t>Intégration rapide</a:t>
            </a:r>
            <a:r>
              <a:rPr lang="fr-FR" dirty="0">
                <a:latin typeface="Calibri" panose="020F0502020204030204" pitchFamily="34" charset="0"/>
              </a:rPr>
              <a:t> dans le monde professionnel</a:t>
            </a:r>
            <a:endParaRPr lang="fr-FR" dirty="0"/>
          </a:p>
          <a:p>
            <a:r>
              <a:rPr lang="fr-FR" dirty="0"/>
              <a:t>Dépend de l’Education Nationale</a:t>
            </a:r>
          </a:p>
          <a:p>
            <a:r>
              <a:rPr lang="fr-FR" dirty="0"/>
              <a:t>Quotas Bac Pro</a:t>
            </a:r>
          </a:p>
          <a:p>
            <a:r>
              <a:rPr lang="fr-FR" dirty="0"/>
              <a:t>Epreuves en cours de formation (CCF) et épreuves ponctuelles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847EE-43E4-4F6F-94C7-DEBD6C46A621}"/>
              </a:ext>
            </a:extLst>
          </p:cNvPr>
          <p:cNvSpPr/>
          <p:nvPr/>
        </p:nvSpPr>
        <p:spPr>
          <a:xfrm>
            <a:off x="6826613" y="2575560"/>
            <a:ext cx="5141867" cy="1299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Poursuite d’étude vers les bac+3 ?</a:t>
            </a:r>
          </a:p>
          <a:p>
            <a:pPr algn="ctr"/>
            <a:r>
              <a:rPr lang="fr-FR" dirty="0"/>
              <a:t>Capacité des IUT à intégrer les BTS ?</a:t>
            </a:r>
          </a:p>
        </p:txBody>
      </p:sp>
    </p:spTree>
    <p:extLst>
      <p:ext uri="{BB962C8B-B14F-4D97-AF65-F5344CB8AC3E}">
        <p14:creationId xmlns:p14="http://schemas.microsoft.com/office/powerpoint/2010/main" val="147955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MODALITES </a:t>
            </a:r>
          </a:p>
        </p:txBody>
      </p:sp>
      <p:sp>
        <p:nvSpPr>
          <p:cNvPr id="6" name="ZoneTexte 4"/>
          <p:cNvSpPr txBox="1">
            <a:spLocks noChangeArrowheads="1"/>
          </p:cNvSpPr>
          <p:nvPr/>
        </p:nvSpPr>
        <p:spPr bwMode="auto">
          <a:xfrm>
            <a:off x="1775521" y="-35461"/>
            <a:ext cx="8892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MODALITES                                                                              </a:t>
            </a:r>
            <a:r>
              <a:rPr lang="fr-FR" altLang="fr-FR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BTS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78809"/>
              </p:ext>
            </p:extLst>
          </p:nvPr>
        </p:nvGraphicFramePr>
        <p:xfrm>
          <a:off x="467591" y="980003"/>
          <a:ext cx="11217590" cy="56118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3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46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STATUT SCOLAIRE</a:t>
                      </a:r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STATUT APPRENTI</a:t>
                      </a:r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582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Même diplôme - Même examen</a:t>
                      </a:r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Formation identique dans tous les établissements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Statut étudiant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Vacances et rythme scolaires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Accès aux logements étudiants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Bourses d’étude 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Formation dans une entreprise </a:t>
                      </a:r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Statut salarié</a:t>
                      </a:r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35h par semaine - 5 semaines de congés par an</a:t>
                      </a:r>
                    </a:p>
                    <a:p>
                      <a:pPr marL="0" indent="0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2 lieux de formation</a:t>
                      </a:r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Rémunération (% du SMIC selon le nombre d’années d’apprentissage et âge)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4">
                <a:tc>
                  <a:txBody>
                    <a:bodyPr/>
                    <a:lstStyle/>
                    <a:p>
                      <a:pPr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fr-FR" altLang="fr-FR" sz="1400" kern="1200" dirty="0"/>
                        <a:t> 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kern="1200" dirty="0"/>
                        <a:t> Stage en entreprise (4 à 10 semaines)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endParaRPr lang="fr-FR" altLang="fr-FR" sz="1400" dirty="0"/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Projet industriel en équipe 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endParaRPr lang="fr-FR" sz="1400" dirty="0"/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sz="1400" dirty="0"/>
                        <a:t> Poursuites d’études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endParaRPr lang="fr-FR" altLang="fr-FR" sz="1400" dirty="0"/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Avoir un CV en pré bac… nécessité de se préparer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Recherche d’une entreprise et signature contrat d’apprentissage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Rythme élevé et soutenu de travail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Insertion plus rapide dans le monde du travail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Expérience professionnelle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6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la sortie du BTS</a:t>
            </a:r>
          </a:p>
        </p:txBody>
      </p:sp>
      <p:sp>
        <p:nvSpPr>
          <p:cNvPr id="3" name="Espace réservé du contenu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506556" y="1412875"/>
            <a:ext cx="7772400" cy="50403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56032">
              <a:buFont typeface="Wingdings 3"/>
              <a:buChar char=""/>
              <a:defRPr/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Vie active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(40%)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endParaRPr lang="fr-FR" sz="900" dirty="0"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 dirty="0">
                <a:latin typeface="Calibri" panose="020F0502020204030204" pitchFamily="34" charset="0"/>
              </a:rPr>
              <a:t>Diplôme apprécié par le monde professionnel</a:t>
            </a: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 dirty="0">
                <a:latin typeface="Calibri" panose="020F0502020204030204" pitchFamily="34" charset="0"/>
              </a:rPr>
              <a:t>Autonomie dans les tâches allouées</a:t>
            </a: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 dirty="0">
                <a:latin typeface="Calibri" panose="020F0502020204030204" pitchFamily="34" charset="0"/>
              </a:rPr>
              <a:t>Temps d’obtention d’un CDI court</a:t>
            </a:r>
            <a:br>
              <a:rPr lang="fr-FR" sz="2000" dirty="0">
                <a:latin typeface="Calibri" panose="020F0502020204030204" pitchFamily="34" charset="0"/>
              </a:rPr>
            </a:b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moins de 3 ans*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</a:b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	25% des premières embauches en CDI*</a:t>
            </a:r>
            <a:endParaRPr lang="fr-F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 dirty="0">
                <a:latin typeface="Calibri" panose="020F0502020204030204" pitchFamily="34" charset="0"/>
              </a:rPr>
              <a:t>Taux de chômage à 3 ans faible</a:t>
            </a:r>
            <a:br>
              <a:rPr lang="fr-FR" sz="2000" dirty="0">
                <a:latin typeface="Calibri" panose="020F0502020204030204" pitchFamily="34" charset="0"/>
              </a:rPr>
            </a:br>
            <a:r>
              <a:rPr lang="fr-FR" sz="2000" dirty="0">
                <a:latin typeface="Calibri" panose="020F0502020204030204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environ 11% en industriel et tertiaire*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</a:b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	environ 3% en santé et social*</a:t>
            </a:r>
            <a:endParaRPr lang="fr-F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 dirty="0">
                <a:latin typeface="Calibri" panose="020F0502020204030204" pitchFamily="34" charset="0"/>
              </a:rPr>
              <a:t>Carrière évolutive</a:t>
            </a: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endParaRPr lang="fr-FR" sz="300" dirty="0">
              <a:latin typeface="Calibri" panose="020F0502020204030204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fr-FR" sz="2400" b="1" dirty="0">
                <a:solidFill>
                  <a:srgbClr val="007E39"/>
                </a:solidFill>
                <a:latin typeface="Calibri" panose="020F0502020204030204" pitchFamily="34" charset="0"/>
              </a:rPr>
              <a:t>Licence professionnelle</a:t>
            </a:r>
            <a:r>
              <a:rPr lang="fr-FR" sz="2400" dirty="0">
                <a:solidFill>
                  <a:srgbClr val="007E39"/>
                </a:solidFill>
                <a:latin typeface="Calibri" panose="020F0502020204030204" pitchFamily="34" charset="0"/>
              </a:rPr>
              <a:t> </a:t>
            </a:r>
            <a:r>
              <a:rPr lang="fr-FR" sz="1800" dirty="0">
                <a:solidFill>
                  <a:srgbClr val="007E39"/>
                </a:solidFill>
                <a:latin typeface="Calibri" panose="020F0502020204030204" pitchFamily="34" charset="0"/>
              </a:rPr>
              <a:t>(40%)</a:t>
            </a:r>
          </a:p>
          <a:p>
            <a:pPr marL="365760" indent="-256032">
              <a:buFont typeface="Wingdings 3"/>
              <a:buChar char=""/>
              <a:defRPr/>
            </a:pPr>
            <a:endParaRPr lang="fr-FR" sz="3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fr-FR" sz="2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CPGE ATS ou </a:t>
            </a:r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école d’ingénieur</a:t>
            </a:r>
            <a:r>
              <a:rPr lang="fr-FR" sz="2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8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(&lt;10%)</a:t>
            </a:r>
          </a:p>
          <a:p>
            <a:pPr marL="365760" indent="-256032">
              <a:buFont typeface="Wingdings 3"/>
              <a:buChar char=""/>
              <a:defRPr/>
            </a:pPr>
            <a:endParaRPr lang="fr-FR" sz="3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Formation autre champ – </a:t>
            </a: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réorientation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(10%)</a:t>
            </a:r>
            <a:endParaRPr lang="fr-FR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e 16"/>
          <p:cNvGrpSpPr>
            <a:grpSpLocks/>
          </p:cNvGrpSpPr>
          <p:nvPr/>
        </p:nvGrpSpPr>
        <p:grpSpPr bwMode="auto">
          <a:xfrm>
            <a:off x="7535864" y="2492376"/>
            <a:ext cx="2592387" cy="2798565"/>
            <a:chOff x="6948264" y="2132856"/>
            <a:chExt cx="1728192" cy="1861408"/>
          </a:xfrm>
        </p:grpSpPr>
        <p:sp>
          <p:nvSpPr>
            <p:cNvPr id="6" name="Secteurs 5"/>
            <p:cNvSpPr/>
            <p:nvPr/>
          </p:nvSpPr>
          <p:spPr>
            <a:xfrm>
              <a:off x="6948264" y="2132856"/>
              <a:ext cx="1535583" cy="1512039"/>
            </a:xfrm>
            <a:prstGeom prst="pie">
              <a:avLst>
                <a:gd name="adj1" fmla="val 6956939"/>
                <a:gd name="adj2" fmla="val 16200000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7" name="Secteurs 6"/>
            <p:cNvSpPr/>
            <p:nvPr/>
          </p:nvSpPr>
          <p:spPr>
            <a:xfrm>
              <a:off x="7236120" y="2412668"/>
              <a:ext cx="1328157" cy="1304028"/>
            </a:xfrm>
            <a:prstGeom prst="pie">
              <a:avLst>
                <a:gd name="adj1" fmla="val 3970170"/>
                <a:gd name="adj2" fmla="val 540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8" name="Secteurs 7"/>
            <p:cNvSpPr/>
            <p:nvPr/>
          </p:nvSpPr>
          <p:spPr>
            <a:xfrm>
              <a:off x="7236120" y="2132856"/>
              <a:ext cx="1400121" cy="1440238"/>
            </a:xfrm>
            <a:prstGeom prst="pie">
              <a:avLst>
                <a:gd name="adj1" fmla="val 16076095"/>
                <a:gd name="adj2" fmla="val 39636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9" name="ZoneTexte 8"/>
            <p:cNvSpPr txBox="1">
              <a:spLocks noChangeArrowheads="1"/>
            </p:cNvSpPr>
            <p:nvPr/>
          </p:nvSpPr>
          <p:spPr bwMode="auto">
            <a:xfrm>
              <a:off x="6948264" y="2708920"/>
              <a:ext cx="720080" cy="204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400" b="1" dirty="0">
                  <a:solidFill>
                    <a:srgbClr val="007E39"/>
                  </a:solidFill>
                  <a:latin typeface="Lucida Sans Unicode" pitchFamily="34" charset="0"/>
                  <a:cs typeface="Arial" charset="0"/>
                </a:rPr>
                <a:t>40%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956817" y="2709374"/>
              <a:ext cx="719639" cy="204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2DA2BF">
                      <a:lumMod val="50000"/>
                    </a:srgbClr>
                  </a:solidFill>
                  <a:latin typeface="Lucida Sans Unicode"/>
                  <a:cs typeface="Arial" charset="0"/>
                </a:rPr>
                <a:t>40%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7164156" y="3789552"/>
              <a:ext cx="720697" cy="204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7D3C4A">
                      <a:lumMod val="75000"/>
                    </a:srgbClr>
                  </a:solidFill>
                  <a:latin typeface="Lucida Sans Unicode"/>
                  <a:cs typeface="Arial" charset="0"/>
                </a:rPr>
                <a:t>10%</a:t>
              </a:r>
            </a:p>
          </p:txBody>
        </p:sp>
        <p:sp>
          <p:nvSpPr>
            <p:cNvPr id="12" name="Secteurs 11"/>
            <p:cNvSpPr/>
            <p:nvPr/>
          </p:nvSpPr>
          <p:spPr>
            <a:xfrm>
              <a:off x="7092192" y="2412668"/>
              <a:ext cx="1328157" cy="1304028"/>
            </a:xfrm>
            <a:prstGeom prst="pie">
              <a:avLst>
                <a:gd name="adj1" fmla="val 5364219"/>
                <a:gd name="adj2" fmla="val 678905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7739867" y="3789552"/>
              <a:ext cx="720697" cy="204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EB641B">
                      <a:lumMod val="50000"/>
                    </a:srgbClr>
                  </a:solidFill>
                  <a:latin typeface="Lucida Sans Unicode"/>
                  <a:cs typeface="Arial" charset="0"/>
                </a:rPr>
                <a:t>10%</a:t>
              </a:r>
            </a:p>
          </p:txBody>
        </p:sp>
      </p:grpSp>
      <p:sp>
        <p:nvSpPr>
          <p:cNvPr id="14" name="ZoneTexte 17"/>
          <p:cNvSpPr txBox="1">
            <a:spLocks noChangeArrowheads="1"/>
          </p:cNvSpPr>
          <p:nvPr/>
        </p:nvSpPr>
        <p:spPr bwMode="auto">
          <a:xfrm>
            <a:off x="1487487" y="6453188"/>
            <a:ext cx="36718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b="1" dirty="0">
                <a:solidFill>
                  <a:prstClr val="white"/>
                </a:solidFill>
                <a:latin typeface="Arial" charset="0"/>
                <a:cs typeface="Arial" charset="0"/>
              </a:rPr>
              <a:t>* : Etude de 2016 « génération 2013 »</a:t>
            </a:r>
            <a:br>
              <a:rPr lang="fr-FR" sz="1100" b="1" dirty="0">
                <a:solidFill>
                  <a:prstClr val="white"/>
                </a:solidFill>
                <a:latin typeface="Arial" charset="0"/>
                <a:cs typeface="Arial" charset="0"/>
              </a:rPr>
            </a:br>
            <a:r>
              <a:rPr lang="fr-FR" sz="1100" dirty="0">
                <a:solidFill>
                  <a:prstClr val="white"/>
                </a:solidFill>
                <a:latin typeface="Arial" charset="0"/>
                <a:cs typeface="Arial" charset="0"/>
              </a:rPr>
              <a:t>Centre d’Etudes et de Recherche sur les Qualifications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616025" y="6314688"/>
            <a:ext cx="3131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Sources sur 3 ans, DRAIO</a:t>
            </a:r>
          </a:p>
        </p:txBody>
      </p:sp>
    </p:spTree>
    <p:extLst>
      <p:ext uri="{BB962C8B-B14F-4D97-AF65-F5344CB8AC3E}">
        <p14:creationId xmlns:p14="http://schemas.microsoft.com/office/powerpoint/2010/main" val="7105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2E567AA-0FB4-4467-AB95-55D80A5A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8A8D3C-EE30-43E6-BFB5-540D292B3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493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ECE4751-43EC-4E25-AB15-8D419A2D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Quelles sont les questions à se poser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64FA6C-A0C3-4797-8811-AAFCCF39E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Appétence des élèves </a:t>
            </a:r>
          </a:p>
          <a:p>
            <a:pPr lvl="1"/>
            <a:r>
              <a:rPr lang="fr-FR" dirty="0"/>
              <a:t>Approche pragmatique ? Conceptuelle ? Concrète ? Théorique ?</a:t>
            </a:r>
          </a:p>
          <a:p>
            <a:r>
              <a:rPr lang="fr-FR" dirty="0"/>
              <a:t>Aspiration des élèves </a:t>
            </a:r>
          </a:p>
          <a:p>
            <a:pPr lvl="1"/>
            <a:r>
              <a:rPr lang="fr-FR" dirty="0"/>
              <a:t>Secteur d’activité ? Technicien ? Ingénieur ? Management ? Gestion ?</a:t>
            </a:r>
          </a:p>
          <a:p>
            <a:r>
              <a:rPr lang="fr-FR" dirty="0"/>
              <a:t>Autonomie </a:t>
            </a:r>
          </a:p>
          <a:p>
            <a:pPr lvl="1"/>
            <a:r>
              <a:rPr lang="fr-FR" dirty="0"/>
              <a:t>Besoin d’encadrement ?</a:t>
            </a:r>
          </a:p>
          <a:p>
            <a:r>
              <a:rPr lang="fr-FR" dirty="0"/>
              <a:t>A quel moment je veux m’insérer professionnellement ?</a:t>
            </a:r>
          </a:p>
          <a:p>
            <a:r>
              <a:rPr lang="fr-FR" dirty="0"/>
              <a:t>Format de la formation ? </a:t>
            </a:r>
          </a:p>
          <a:p>
            <a:pPr lvl="1"/>
            <a:r>
              <a:rPr lang="fr-FR" dirty="0"/>
              <a:t>Apprentissage ? Ou non ?</a:t>
            </a:r>
          </a:p>
          <a:p>
            <a:r>
              <a:rPr lang="fr-FR" dirty="0"/>
              <a:t>Passerelles ?</a:t>
            </a:r>
          </a:p>
          <a:p>
            <a:r>
              <a:rPr lang="fr-FR" dirty="0"/>
              <a:t>Attention à nos idées préconçues sur l’orientation. </a:t>
            </a:r>
          </a:p>
        </p:txBody>
      </p:sp>
    </p:spTree>
    <p:extLst>
      <p:ext uri="{BB962C8B-B14F-4D97-AF65-F5344CB8AC3E}">
        <p14:creationId xmlns:p14="http://schemas.microsoft.com/office/powerpoint/2010/main" val="48338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B17753-F641-414B-BBEF-79E4C259A547}"/>
              </a:ext>
            </a:extLst>
          </p:cNvPr>
          <p:cNvSpPr/>
          <p:nvPr/>
        </p:nvSpPr>
        <p:spPr>
          <a:xfrm>
            <a:off x="5017266" y="782320"/>
            <a:ext cx="2109252" cy="59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C059E-3874-4FB6-BDA7-D1DD8591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248228"/>
            <a:ext cx="4407504" cy="511016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classe préparatoire (CPGE)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classe préparatoire (CPGE)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IUT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IUT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BTS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BTS ?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A546DD6-A261-4FE0-9949-031A50DCA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47" y="73014"/>
            <a:ext cx="2501892" cy="198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3FECBBB-1A2C-4018-82AB-034BA8A0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16" y="92040"/>
            <a:ext cx="2814172" cy="19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7639B0-3085-4ABE-827A-AF366D047E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34" y="2164079"/>
            <a:ext cx="2359317" cy="198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9EE7CC-7B62-4670-9BE3-900BCC0B7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16" y="2164079"/>
            <a:ext cx="2960100" cy="198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AF48AC-AEC3-4CE7-A2F9-2A81F701D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85" y="4255144"/>
            <a:ext cx="2336466" cy="1980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FC59805-2274-45CC-9C91-A0A4D5E9B1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48" y="4236118"/>
            <a:ext cx="2920602" cy="1980000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71BE3FEF-E3F5-4EF1-B36B-0CF9B30F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58" y="1"/>
            <a:ext cx="5100649" cy="1021976"/>
          </a:xfrm>
        </p:spPr>
        <p:txBody>
          <a:bodyPr/>
          <a:lstStyle/>
          <a:p>
            <a:r>
              <a:rPr lang="fr-FR" dirty="0"/>
              <a:t>Résultats Bruts</a:t>
            </a:r>
          </a:p>
        </p:txBody>
      </p:sp>
    </p:spTree>
    <p:extLst>
      <p:ext uri="{BB962C8B-B14F-4D97-AF65-F5344CB8AC3E}">
        <p14:creationId xmlns:p14="http://schemas.microsoft.com/office/powerpoint/2010/main" val="4095348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68130-CCF1-4345-9868-2B48B65B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32D0D-C514-4418-89A2-1F03EDDCB170}"/>
              </a:ext>
            </a:extLst>
          </p:cNvPr>
          <p:cNvSpPr/>
          <p:nvPr/>
        </p:nvSpPr>
        <p:spPr>
          <a:xfrm>
            <a:off x="2695240" y="1861298"/>
            <a:ext cx="259977" cy="259977"/>
          </a:xfrm>
          <a:prstGeom prst="rect">
            <a:avLst/>
          </a:prstGeom>
          <a:solidFill>
            <a:srgbClr val="118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189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6378-2E50-4110-820B-19BA6EAD5315}"/>
              </a:ext>
            </a:extLst>
          </p:cNvPr>
          <p:cNvSpPr/>
          <p:nvPr/>
        </p:nvSpPr>
        <p:spPr>
          <a:xfrm>
            <a:off x="2695240" y="2330452"/>
            <a:ext cx="259977" cy="259977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44E13-43AE-41F6-A715-2ED5809C2069}"/>
              </a:ext>
            </a:extLst>
          </p:cNvPr>
          <p:cNvSpPr/>
          <p:nvPr/>
        </p:nvSpPr>
        <p:spPr>
          <a:xfrm>
            <a:off x="2695240" y="2705422"/>
            <a:ext cx="259977" cy="259977"/>
          </a:xfrm>
          <a:prstGeom prst="rect">
            <a:avLst/>
          </a:prstGeom>
          <a:solidFill>
            <a:srgbClr val="CE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EE3E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765B6-35D5-48D3-B237-7DC4FFC2B291}"/>
              </a:ext>
            </a:extLst>
          </p:cNvPr>
          <p:cNvSpPr/>
          <p:nvPr/>
        </p:nvSpPr>
        <p:spPr>
          <a:xfrm>
            <a:off x="2744496" y="3188278"/>
            <a:ext cx="259977" cy="259977"/>
          </a:xfrm>
          <a:prstGeom prst="rect">
            <a:avLst/>
          </a:prstGeom>
          <a:solidFill>
            <a:srgbClr val="F6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6AB3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42C07-FFDC-418B-A2EF-CEC74364AA3A}"/>
              </a:ext>
            </a:extLst>
          </p:cNvPr>
          <p:cNvSpPr/>
          <p:nvPr/>
        </p:nvSpPr>
        <p:spPr>
          <a:xfrm>
            <a:off x="2762475" y="3582636"/>
            <a:ext cx="259977" cy="259977"/>
          </a:xfrm>
          <a:prstGeom prst="rect">
            <a:avLst/>
          </a:prstGeom>
          <a:solidFill>
            <a:srgbClr val="FAC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59F5E-BD4A-4094-8D48-43D4FD9C170D}"/>
              </a:ext>
            </a:extLst>
          </p:cNvPr>
          <p:cNvSpPr/>
          <p:nvPr/>
        </p:nvSpPr>
        <p:spPr>
          <a:xfrm>
            <a:off x="2765240" y="3978977"/>
            <a:ext cx="259977" cy="259977"/>
          </a:xfrm>
          <a:prstGeom prst="rect">
            <a:avLst/>
          </a:prstGeom>
          <a:solidFill>
            <a:srgbClr val="FEE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5B552-F823-4FD4-811F-B963323D5677}"/>
              </a:ext>
            </a:extLst>
          </p:cNvPr>
          <p:cNvSpPr/>
          <p:nvPr/>
        </p:nvSpPr>
        <p:spPr>
          <a:xfrm>
            <a:off x="2762475" y="4358142"/>
            <a:ext cx="259977" cy="259977"/>
          </a:xfrm>
          <a:prstGeom prst="rect">
            <a:avLst/>
          </a:prstGeom>
          <a:solidFill>
            <a:srgbClr val="CB4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C6BE6-A040-4F7D-9F07-C866157B3B83}"/>
              </a:ext>
            </a:extLst>
          </p:cNvPr>
          <p:cNvSpPr/>
          <p:nvPr/>
        </p:nvSpPr>
        <p:spPr>
          <a:xfrm>
            <a:off x="2792237" y="4862926"/>
            <a:ext cx="259977" cy="259977"/>
          </a:xfrm>
          <a:prstGeom prst="rect">
            <a:avLst/>
          </a:prstGeom>
          <a:solidFill>
            <a:srgbClr val="E79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A5E313-C57E-4F23-9092-D2B33DFF6489}"/>
              </a:ext>
            </a:extLst>
          </p:cNvPr>
          <p:cNvSpPr/>
          <p:nvPr/>
        </p:nvSpPr>
        <p:spPr>
          <a:xfrm>
            <a:off x="2825004" y="5298230"/>
            <a:ext cx="259977" cy="259977"/>
          </a:xfrm>
          <a:prstGeom prst="rect">
            <a:avLst/>
          </a:prstGeom>
          <a:solidFill>
            <a:srgbClr val="F3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69A4F-C742-474C-B0BC-CC55B7C9D7D0}"/>
              </a:ext>
            </a:extLst>
          </p:cNvPr>
          <p:cNvSpPr/>
          <p:nvPr/>
        </p:nvSpPr>
        <p:spPr>
          <a:xfrm>
            <a:off x="2788785" y="5774290"/>
            <a:ext cx="259977" cy="259977"/>
          </a:xfrm>
          <a:prstGeom prst="rect">
            <a:avLst/>
          </a:prstGeom>
          <a:solidFill>
            <a:srgbClr val="55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5687C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2AD9F-1317-41AB-9C85-2951A81F6EB8}"/>
              </a:ext>
            </a:extLst>
          </p:cNvPr>
          <p:cNvSpPr/>
          <p:nvPr/>
        </p:nvSpPr>
        <p:spPr>
          <a:xfrm>
            <a:off x="2760760" y="6120361"/>
            <a:ext cx="259977" cy="259977"/>
          </a:xfrm>
          <a:prstGeom prst="rect">
            <a:avLst/>
          </a:prstGeom>
          <a:solidFill>
            <a:srgbClr val="BBC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BBC7D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A4C09-42D3-4B67-8435-6CA58F9085E2}"/>
              </a:ext>
            </a:extLst>
          </p:cNvPr>
          <p:cNvSpPr/>
          <p:nvPr/>
        </p:nvSpPr>
        <p:spPr>
          <a:xfrm>
            <a:off x="2695240" y="1553795"/>
            <a:ext cx="259977" cy="259977"/>
          </a:xfrm>
          <a:prstGeom prst="rect">
            <a:avLst/>
          </a:prstGeom>
          <a:solidFill>
            <a:srgbClr val="45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85583B-C23A-43D0-A564-1B210A3200FD}"/>
              </a:ext>
            </a:extLst>
          </p:cNvPr>
          <p:cNvSpPr txBox="1"/>
          <p:nvPr/>
        </p:nvSpPr>
        <p:spPr>
          <a:xfrm>
            <a:off x="2955217" y="1820561"/>
            <a:ext cx="173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#118977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B36DFA-90BC-46A0-A9DA-2E4FDBA1FE77}"/>
              </a:ext>
            </a:extLst>
          </p:cNvPr>
          <p:cNvSpPr txBox="1"/>
          <p:nvPr/>
        </p:nvSpPr>
        <p:spPr>
          <a:xfrm>
            <a:off x="3020737" y="2227686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#1CAE97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F7FAFB-80F7-4F18-BA65-A3787DF6F942}"/>
              </a:ext>
            </a:extLst>
          </p:cNvPr>
          <p:cNvSpPr txBox="1"/>
          <p:nvPr/>
        </p:nvSpPr>
        <p:spPr>
          <a:xfrm>
            <a:off x="3020737" y="259999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#CEE3E0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0967DEF-7FD0-47F5-A22D-F3E178ABEFBB}"/>
              </a:ext>
            </a:extLst>
          </p:cNvPr>
          <p:cNvSpPr txBox="1"/>
          <p:nvPr/>
        </p:nvSpPr>
        <p:spPr>
          <a:xfrm>
            <a:off x="2955217" y="14648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#455368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02C061-8CF8-4BB9-81C4-317AB8FA5652}"/>
              </a:ext>
            </a:extLst>
          </p:cNvPr>
          <p:cNvSpPr txBox="1"/>
          <p:nvPr/>
        </p:nvSpPr>
        <p:spPr>
          <a:xfrm>
            <a:off x="3048762" y="31572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B4E3D"/>
                </a:solidFill>
              </a:rPr>
              <a:t>#F6AB32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1E0FDE-18EA-4C97-B98D-93631F3E0004}"/>
              </a:ext>
            </a:extLst>
          </p:cNvPr>
          <p:cNvSpPr txBox="1"/>
          <p:nvPr/>
        </p:nvSpPr>
        <p:spPr>
          <a:xfrm>
            <a:off x="3084981" y="434120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#CB4E3D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476C91-B27C-4097-8890-D6A8E597E81E}"/>
              </a:ext>
            </a:extLst>
          </p:cNvPr>
          <p:cNvSpPr txBox="1"/>
          <p:nvPr/>
        </p:nvSpPr>
        <p:spPr>
          <a:xfrm>
            <a:off x="3084981" y="580834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#55687C</a:t>
            </a:r>
          </a:p>
        </p:txBody>
      </p:sp>
    </p:spTree>
    <p:extLst>
      <p:ext uri="{BB962C8B-B14F-4D97-AF65-F5344CB8AC3E}">
        <p14:creationId xmlns:p14="http://schemas.microsoft.com/office/powerpoint/2010/main" val="275255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9784A-BE71-441E-ABAF-9F44E995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688B2-42E8-4F6F-88DC-D0AA74C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57" y="1181525"/>
            <a:ext cx="8584886" cy="49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8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41" y="1632057"/>
            <a:ext cx="6232459" cy="417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95" y="3583767"/>
            <a:ext cx="1807945" cy="248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210" y="4477880"/>
            <a:ext cx="2280636" cy="12541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1" y="812907"/>
            <a:ext cx="1930854" cy="1257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1" y="2070207"/>
            <a:ext cx="2397846" cy="6860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456" y="657238"/>
            <a:ext cx="4405796" cy="19496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8"/>
          <a:srcRect l="15369" t="-1362" r="7418" b="24444"/>
          <a:stretch/>
        </p:blipFill>
        <p:spPr>
          <a:xfrm>
            <a:off x="166069" y="139700"/>
            <a:ext cx="3496487" cy="215114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0353" y="2756258"/>
            <a:ext cx="1122326" cy="497030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200698" y="6125313"/>
            <a:ext cx="2521537" cy="651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accent3"/>
                </a:solidFill>
              </a:rPr>
              <a:t>15 spécialités BUT pour les STI2D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912454" y="5802177"/>
            <a:ext cx="2937140" cy="750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accent3"/>
                </a:solidFill>
              </a:rPr>
              <a:t>125 spécialité BTS accessibles aux STI2D</a:t>
            </a:r>
          </a:p>
        </p:txBody>
      </p:sp>
    </p:spTree>
    <p:extLst>
      <p:ext uri="{BB962C8B-B14F-4D97-AF65-F5344CB8AC3E}">
        <p14:creationId xmlns:p14="http://schemas.microsoft.com/office/powerpoint/2010/main" val="260787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05936-A399-4455-BA60-9BD7D58F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EB038-BD30-49EC-A3BB-56BE6292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651866"/>
            <a:ext cx="7975582" cy="382427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FC2E378-F257-4250-9DE6-01FD93306556}"/>
              </a:ext>
            </a:extLst>
          </p:cNvPr>
          <p:cNvSpPr txBox="1">
            <a:spLocks/>
          </p:cNvSpPr>
          <p:nvPr/>
        </p:nvSpPr>
        <p:spPr>
          <a:xfrm>
            <a:off x="10586720" y="5984240"/>
            <a:ext cx="1209022" cy="38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Source DEPP</a:t>
            </a:r>
            <a:br>
              <a:rPr lang="fr-FR" sz="1400" dirty="0"/>
            </a:b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57040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93E35-0276-43B3-B523-A87A77EA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2591B6-9C59-420F-9AC8-CF8F2A7DB2A6}"/>
              </a:ext>
            </a:extLst>
          </p:cNvPr>
          <p:cNvSpPr txBox="1"/>
          <p:nvPr/>
        </p:nvSpPr>
        <p:spPr>
          <a:xfrm>
            <a:off x="6412402" y="4494427"/>
            <a:ext cx="602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40% des élèves ingénieurs sont passés par une prépa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0E413-8F9D-4784-89FE-B7452BFC3497}"/>
              </a:ext>
            </a:extLst>
          </p:cNvPr>
          <p:cNvSpPr/>
          <p:nvPr/>
        </p:nvSpPr>
        <p:spPr>
          <a:xfrm>
            <a:off x="8595361" y="5468983"/>
            <a:ext cx="3535680" cy="1310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Nb d’</a:t>
            </a:r>
            <a:r>
              <a:rPr lang="fr-FR" dirty="0" err="1"/>
              <a:t>eleves</a:t>
            </a:r>
            <a:r>
              <a:rPr lang="fr-FR" dirty="0"/>
              <a:t> en STI2D dans l’académie</a:t>
            </a:r>
          </a:p>
          <a:p>
            <a:pPr algn="ctr"/>
            <a:r>
              <a:rPr lang="fr-FR" dirty="0"/>
              <a:t>Nb de places en iut ?</a:t>
            </a:r>
          </a:p>
          <a:p>
            <a:pPr algn="ctr"/>
            <a:r>
              <a:rPr lang="fr-FR" dirty="0"/>
              <a:t>Nb de places en </a:t>
            </a:r>
            <a:r>
              <a:rPr lang="fr-FR" dirty="0" err="1"/>
              <a:t>Bts</a:t>
            </a:r>
            <a:r>
              <a:rPr lang="fr-FR" dirty="0"/>
              <a:t> ?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D1FAE55-3910-4745-9CD4-FCBC53BD3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110935"/>
              </p:ext>
            </p:extLst>
          </p:nvPr>
        </p:nvGraphicFramePr>
        <p:xfrm>
          <a:off x="396257" y="1021977"/>
          <a:ext cx="6657685" cy="575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8B5427F4-D3AD-4E48-8F2A-6AA9FA20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725" y="6967924"/>
            <a:ext cx="13843185" cy="47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2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5E4B1-342C-4A70-966D-1F117689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aider les élèves dans l’orientation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1EE1E-6F16-47A8-8E5B-CE330298C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Point de vue métier</a:t>
            </a:r>
          </a:p>
          <a:p>
            <a:pPr lvl="1"/>
            <a:r>
              <a:rPr lang="fr-FR" dirty="0"/>
              <a:t>Présentation de métiers et des voies d’accès aux métiers</a:t>
            </a:r>
          </a:p>
          <a:p>
            <a:pPr lvl="1"/>
            <a:endParaRPr lang="fr-FR" dirty="0"/>
          </a:p>
          <a:p>
            <a:r>
              <a:rPr lang="fr-FR" dirty="0"/>
              <a:t>Point de vue projet</a:t>
            </a:r>
          </a:p>
          <a:p>
            <a:pPr lvl="1"/>
            <a:r>
              <a:rPr lang="fr-FR" dirty="0"/>
              <a:t>Présentation d’un projet et explication des nombreux métiers qui gravitent autour du projet</a:t>
            </a:r>
          </a:p>
          <a:p>
            <a:pPr lvl="1"/>
            <a:endParaRPr lang="fr-FR" dirty="0"/>
          </a:p>
          <a:p>
            <a:r>
              <a:rPr lang="fr-FR" dirty="0"/>
              <a:t>Point de vue </a:t>
            </a:r>
            <a:r>
              <a:rPr lang="fr-FR" strike="sngStrike" dirty="0"/>
              <a:t>secteur </a:t>
            </a:r>
            <a:r>
              <a:rPr lang="fr-FR" dirty="0"/>
              <a:t>domaines</a:t>
            </a:r>
          </a:p>
          <a:p>
            <a:pPr lvl="1"/>
            <a:r>
              <a:rPr lang="fr-FR" dirty="0"/>
              <a:t>Description de différents métiers (et niveaux d’étude) étant lié à un secteur d’activité</a:t>
            </a:r>
          </a:p>
          <a:p>
            <a:pPr lvl="1"/>
            <a:endParaRPr lang="fr-FR" dirty="0"/>
          </a:p>
          <a:p>
            <a:r>
              <a:rPr lang="fr-FR" dirty="0"/>
              <a:t>Point de vue élève</a:t>
            </a:r>
          </a:p>
          <a:p>
            <a:pPr lvl="1"/>
            <a:r>
              <a:rPr lang="fr-FR" dirty="0"/>
              <a:t>Prendre en compte les goûts des élèves (domaine, théorique/pratique, autonomie ou non etc…)</a:t>
            </a:r>
          </a:p>
          <a:p>
            <a:pPr lvl="1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E72EFB-F8DB-435A-9A35-CD50A5667369}"/>
              </a:ext>
            </a:extLst>
          </p:cNvPr>
          <p:cNvSpPr/>
          <p:nvPr/>
        </p:nvSpPr>
        <p:spPr>
          <a:xfrm>
            <a:off x="8880929" y="1324621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PARCOURS AVENIR ?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59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297E0-7FCA-4396-AF7E-D2E930C3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119273D-D596-4FF3-8FAC-26EE9B7D464C}"/>
              </a:ext>
            </a:extLst>
          </p:cNvPr>
          <p:cNvSpPr/>
          <p:nvPr/>
        </p:nvSpPr>
        <p:spPr>
          <a:xfrm>
            <a:off x="325120" y="1336273"/>
            <a:ext cx="11511282" cy="655087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Général &amp; Technologique</a:t>
            </a:r>
          </a:p>
          <a:p>
            <a:pPr algn="ctr"/>
            <a:r>
              <a:rPr lang="fr-FR" dirty="0"/>
              <a:t>385 000 en bac G – 142 000 en bac 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/>
          <p:nvPr/>
        </p:nvSpPr>
        <p:spPr>
          <a:xfrm>
            <a:off x="396258" y="2372360"/>
            <a:ext cx="3535662" cy="14224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CPGE</a:t>
            </a:r>
          </a:p>
          <a:p>
            <a:pPr algn="ctr"/>
            <a:r>
              <a:rPr lang="fr-FR" dirty="0"/>
              <a:t>4 voies en bac G</a:t>
            </a:r>
          </a:p>
          <a:p>
            <a:pPr algn="ctr"/>
            <a:r>
              <a:rPr lang="fr-FR" dirty="0"/>
              <a:t>1 voie en bac T</a:t>
            </a:r>
          </a:p>
          <a:p>
            <a:pPr algn="ctr"/>
            <a:r>
              <a:rPr lang="fr-FR" dirty="0"/>
              <a:t>~25000 étudiants en 1CPGE Scientifiques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14DE325-DA9C-4D3B-A078-EB8AA91AC87A}"/>
              </a:ext>
            </a:extLst>
          </p:cNvPr>
          <p:cNvSpPr/>
          <p:nvPr/>
        </p:nvSpPr>
        <p:spPr>
          <a:xfrm>
            <a:off x="4302054" y="2372361"/>
            <a:ext cx="3618373" cy="291121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t"/>
          <a:lstStyle/>
          <a:p>
            <a:pPr algn="ctr"/>
            <a:r>
              <a:rPr lang="fr-FR" dirty="0"/>
              <a:t>IUT</a:t>
            </a:r>
          </a:p>
          <a:p>
            <a:pPr algn="ctr"/>
            <a:r>
              <a:rPr lang="fr-FR" dirty="0"/>
              <a:t>24 BUT (15 axées profils SI/STI2D)</a:t>
            </a:r>
          </a:p>
          <a:p>
            <a:pPr algn="ctr"/>
            <a:r>
              <a:rPr lang="fr-FR" dirty="0"/>
              <a:t>~25000 élèves en 1DUT « production »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443167C-43D4-4B0A-A578-D7D991EDB5AE}"/>
              </a:ext>
            </a:extLst>
          </p:cNvPr>
          <p:cNvSpPr/>
          <p:nvPr/>
        </p:nvSpPr>
        <p:spPr>
          <a:xfrm>
            <a:off x="8260080" y="2372360"/>
            <a:ext cx="3535662" cy="147879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324000" rtlCol="0" anchor="ctr"/>
          <a:lstStyle/>
          <a:p>
            <a:pPr algn="ctr"/>
            <a:r>
              <a:rPr lang="fr-FR" dirty="0"/>
              <a:t>STS</a:t>
            </a:r>
          </a:p>
          <a:p>
            <a:pPr algn="ctr"/>
            <a:r>
              <a:rPr lang="fr-FR" dirty="0"/>
              <a:t>125 spécialités</a:t>
            </a:r>
          </a:p>
          <a:p>
            <a:pPr algn="ctr"/>
            <a:r>
              <a:rPr lang="fr-FR" dirty="0"/>
              <a:t>~130 000  étudiants </a:t>
            </a:r>
          </a:p>
          <a:p>
            <a:pPr algn="ctr"/>
            <a:r>
              <a:rPr lang="fr-FR" dirty="0"/>
              <a:t>en 1STS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06CEE17-0DDE-404A-BC18-4EFDCD6B0267}"/>
              </a:ext>
            </a:extLst>
          </p:cNvPr>
          <p:cNvSpPr/>
          <p:nvPr/>
        </p:nvSpPr>
        <p:spPr>
          <a:xfrm>
            <a:off x="396258" y="4302673"/>
            <a:ext cx="3535662" cy="2143761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Ecoles d’ingénieurs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34C46D-B929-4732-BB3D-961B2AA7A5BD}"/>
              </a:ext>
            </a:extLst>
          </p:cNvPr>
          <p:cNvSpPr/>
          <p:nvPr/>
        </p:nvSpPr>
        <p:spPr>
          <a:xfrm rot="5400000">
            <a:off x="2637678" y="5031654"/>
            <a:ext cx="1650999" cy="685798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Apprentissage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4513" y="6539334"/>
            <a:ext cx="7228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https://www.enseignementsup-recherche.gouv.fr/sites/default/files/imported_files/documents/NF_IUT_juin_2018_f_966906.pdf</a:t>
            </a:r>
            <a:endParaRPr lang="fr-FR" sz="1000" dirty="0"/>
          </a:p>
          <a:p>
            <a:r>
              <a:rPr lang="fr-FR" sz="1000" dirty="0">
                <a:hlinkClick r:id="rId3"/>
              </a:rPr>
              <a:t>https://www.enseignementsup-recherche.gouv.fr/sites/default/files/imported_files/documents/NF_2021_02_cpge_num_1374823.pdf</a:t>
            </a:r>
            <a:r>
              <a:rPr lang="fr-FR" sz="1000" dirty="0"/>
              <a:t> 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635271F-C2B0-4B81-B881-D88C2906C5EC}"/>
              </a:ext>
            </a:extLst>
          </p:cNvPr>
          <p:cNvSpPr/>
          <p:nvPr/>
        </p:nvSpPr>
        <p:spPr>
          <a:xfrm rot="5400000">
            <a:off x="6686576" y="2969624"/>
            <a:ext cx="1649109" cy="757627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Apprentissage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BFCF30E-926D-4DBF-8A0E-8ACF309A5793}"/>
              </a:ext>
            </a:extLst>
          </p:cNvPr>
          <p:cNvSpPr/>
          <p:nvPr/>
        </p:nvSpPr>
        <p:spPr>
          <a:xfrm rot="5400000">
            <a:off x="10872334" y="2845060"/>
            <a:ext cx="1186279" cy="543914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Apprentissage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C5C110-4C40-46E9-AD3C-3AF0E61AA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64089" y="199136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11241" y="1991360"/>
            <a:ext cx="0" cy="381001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D9E9E15-12C2-4D31-9F85-C73F3B8457EF}"/>
              </a:ext>
            </a:extLst>
          </p:cNvPr>
          <p:cNvCxnSpPr>
            <a:cxnSpLocks/>
          </p:cNvCxnSpPr>
          <p:nvPr/>
        </p:nvCxnSpPr>
        <p:spPr>
          <a:xfrm>
            <a:off x="9997433" y="199136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67C5553-C288-4A84-929B-D3BFF4E7D95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64089" y="3794760"/>
            <a:ext cx="0" cy="507913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173" y="4302673"/>
            <a:ext cx="1542012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fr-FR" sz="1600" dirty="0"/>
              <a:t>Licence professionnelle</a:t>
            </a:r>
          </a:p>
        </p:txBody>
      </p:sp>
      <p:sp>
        <p:nvSpPr>
          <p:cNvPr id="22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6784570" y="4302673"/>
            <a:ext cx="1105376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DUETI</a:t>
            </a:r>
          </a:p>
        </p:txBody>
      </p:sp>
      <p:sp>
        <p:nvSpPr>
          <p:cNvPr id="23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4265095" y="5664576"/>
            <a:ext cx="3655331" cy="764258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Master / Master pro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</p:cNvCxnSpPr>
          <p:nvPr/>
        </p:nvCxnSpPr>
        <p:spPr>
          <a:xfrm>
            <a:off x="6123711" y="5283575"/>
            <a:ext cx="0" cy="381001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8315503" y="4302673"/>
            <a:ext cx="1542012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BUT3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Licence professionnelle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086509" y="3827968"/>
            <a:ext cx="0" cy="474705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2665C1-98FA-46AD-A1DB-10820C03A879}"/>
              </a:ext>
            </a:extLst>
          </p:cNvPr>
          <p:cNvSpPr/>
          <p:nvPr/>
        </p:nvSpPr>
        <p:spPr>
          <a:xfrm>
            <a:off x="8880929" y="1324621"/>
            <a:ext cx="3311071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REVOIR LA FORME</a:t>
            </a:r>
          </a:p>
          <a:p>
            <a:pPr algn="ctr"/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EAE0F-E9ED-4FA9-B0E3-20FBD2495133}"/>
              </a:ext>
            </a:extLst>
          </p:cNvPr>
          <p:cNvSpPr/>
          <p:nvPr/>
        </p:nvSpPr>
        <p:spPr>
          <a:xfrm rot="19521042">
            <a:off x="9006379" y="4971262"/>
            <a:ext cx="3311071" cy="687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FAIRE UNE FEUILLE PARCOURS SUP</a:t>
            </a:r>
          </a:p>
        </p:txBody>
      </p:sp>
    </p:spTree>
    <p:extLst>
      <p:ext uri="{BB962C8B-B14F-4D97-AF65-F5344CB8AC3E}">
        <p14:creationId xmlns:p14="http://schemas.microsoft.com/office/powerpoint/2010/main" val="141144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CC738403-E6D2-485C-85A0-C441C3D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CPGE/GE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A58A63A-3B24-4DA8-BD98-8948FD21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396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Couleurs XP 2022">
      <a:dk1>
        <a:srgbClr val="455368"/>
      </a:dk1>
      <a:lt1>
        <a:srgbClr val="F5F7F9"/>
      </a:lt1>
      <a:dk2>
        <a:srgbClr val="55687C"/>
      </a:dk2>
      <a:lt2>
        <a:srgbClr val="E7E6E6"/>
      </a:lt2>
      <a:accent1>
        <a:srgbClr val="118977"/>
      </a:accent1>
      <a:accent2>
        <a:srgbClr val="F6AB32"/>
      </a:accent2>
      <a:accent3>
        <a:srgbClr val="CB4E3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2178</Words>
  <Application>Microsoft Office PowerPoint</Application>
  <PresentationFormat>Grand écran</PresentationFormat>
  <Paragraphs>425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Adobe Gothic Std B</vt:lpstr>
      <vt:lpstr>Arial</vt:lpstr>
      <vt:lpstr>Calibri</vt:lpstr>
      <vt:lpstr>IBM Plex Sans</vt:lpstr>
      <vt:lpstr>Lucida Sans Unicode</vt:lpstr>
      <vt:lpstr>Segoe UI Semibold</vt:lpstr>
      <vt:lpstr>Tahoma</vt:lpstr>
      <vt:lpstr>Wingdings</vt:lpstr>
      <vt:lpstr>Wingdings 3</vt:lpstr>
      <vt:lpstr>Thème Office</vt:lpstr>
      <vt:lpstr>Quelques éléments d’orientation suite à la réforme du bac</vt:lpstr>
      <vt:lpstr>Pourquoi parler d’orientation ?</vt:lpstr>
      <vt:lpstr>Enseignement supérieur et de la recherche</vt:lpstr>
      <vt:lpstr>Présentation PowerPoint</vt:lpstr>
      <vt:lpstr>Présentation PowerPoint</vt:lpstr>
      <vt:lpstr>Présentation PowerPoint</vt:lpstr>
      <vt:lpstr>Comment aider les élèves dans l’orientation ?</vt:lpstr>
      <vt:lpstr>Présentation PowerPoint</vt:lpstr>
      <vt:lpstr>CPGE/GE</vt:lpstr>
      <vt:lpstr>Les Classes Préparatoires aux Grandes Ecoles  (CPGE, classe prépa…)</vt:lpstr>
      <vt:lpstr>Déconstruction  </vt:lpstr>
      <vt:lpstr>Reconstruction </vt:lpstr>
      <vt:lpstr>Reconstruction </vt:lpstr>
      <vt:lpstr>Reconstruction </vt:lpstr>
      <vt:lpstr>Reconstruction </vt:lpstr>
      <vt:lpstr>« C’est plus facile de réussir quand on sait qu’on est dans une voie qui mène au succès » </vt:lpstr>
      <vt:lpstr>Nouvelle voie après une CPGE</vt:lpstr>
      <vt:lpstr>Profils d’élèves</vt:lpstr>
      <vt:lpstr>Quelques conseils pour ParcoursSup</vt:lpstr>
      <vt:lpstr>IUT – BUT </vt:lpstr>
      <vt:lpstr>Les BUT</vt:lpstr>
      <vt:lpstr>Les BUT de l’académie de Lyon</vt:lpstr>
      <vt:lpstr>Déconstruction  </vt:lpstr>
      <vt:lpstr>Reconstruction </vt:lpstr>
      <vt:lpstr>L’environnement de travail</vt:lpstr>
      <vt:lpstr>Être étudiant</vt:lpstr>
      <vt:lpstr>Les passerelles avec les lycées</vt:lpstr>
      <vt:lpstr>Les attendus pour ParcourSup</vt:lpstr>
      <vt:lpstr>BTS</vt:lpstr>
      <vt:lpstr>BTS PRODUCTION</vt:lpstr>
      <vt:lpstr>BTS SERVICES</vt:lpstr>
      <vt:lpstr>Déconstruction  </vt:lpstr>
      <vt:lpstr>Reconstruction </vt:lpstr>
      <vt:lpstr>MODALITES </vt:lpstr>
      <vt:lpstr>À la sortie du BTS</vt:lpstr>
      <vt:lpstr>Synthèse</vt:lpstr>
      <vt:lpstr>Quelles sont les questions à se poser ?</vt:lpstr>
      <vt:lpstr>Résultats Bruts</vt:lpstr>
      <vt:lpstr>Présentation PowerPoint</vt:lpstr>
      <vt:lpstr>Présentation PowerPoint</vt:lpstr>
    </vt:vector>
  </TitlesOfParts>
  <Company>RRA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Xavier PESSOLES</cp:lastModifiedBy>
  <cp:revision>106</cp:revision>
  <dcterms:created xsi:type="dcterms:W3CDTF">2021-12-09T09:25:13Z</dcterms:created>
  <dcterms:modified xsi:type="dcterms:W3CDTF">2022-03-28T14:24:36Z</dcterms:modified>
</cp:coreProperties>
</file>